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2"/>
  </p:notesMasterIdLst>
  <p:handoutMasterIdLst>
    <p:handoutMasterId r:id="rId23"/>
  </p:handoutMasterIdLst>
  <p:sldIdLst>
    <p:sldId id="342" r:id="rId3"/>
    <p:sldId id="358" r:id="rId4"/>
    <p:sldId id="359" r:id="rId5"/>
    <p:sldId id="396" r:id="rId6"/>
    <p:sldId id="397" r:id="rId7"/>
    <p:sldId id="400" r:id="rId8"/>
    <p:sldId id="402" r:id="rId9"/>
    <p:sldId id="404" r:id="rId10"/>
    <p:sldId id="405" r:id="rId11"/>
    <p:sldId id="410" r:id="rId12"/>
    <p:sldId id="406" r:id="rId13"/>
    <p:sldId id="407" r:id="rId14"/>
    <p:sldId id="403" r:id="rId15"/>
    <p:sldId id="422" r:id="rId16"/>
    <p:sldId id="414" r:id="rId17"/>
    <p:sldId id="421" r:id="rId18"/>
    <p:sldId id="420" r:id="rId19"/>
    <p:sldId id="423" r:id="rId20"/>
    <p:sldId id="419" r:id="rId21"/>
  </p:sldIdLst>
  <p:sldSz cx="12188825" cy="685800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8" pos="383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AD07"/>
    <a:srgbClr val="899E1E"/>
    <a:srgbClr val="006C31"/>
    <a:srgbClr val="009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howGuides="1">
      <p:cViewPr varScale="1">
        <p:scale>
          <a:sx n="67" d="100"/>
          <a:sy n="67" d="100"/>
        </p:scale>
        <p:origin x="504" y="36"/>
      </p:cViewPr>
      <p:guideLst>
        <p:guide orient="horz" pos="2160"/>
        <p:guide pos="3839"/>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p:scale>
          <a:sx n="50" d="100"/>
          <a:sy n="50" d="100"/>
        </p:scale>
        <p:origin x="2646" y="2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67"/>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63567"/>
          </a:xfrm>
          <a:prstGeom prst="rect">
            <a:avLst/>
          </a:prstGeom>
        </p:spPr>
        <p:txBody>
          <a:bodyPr vert="horz" lIns="91440" tIns="45720" rIns="91440" bIns="45720" rtlCol="0"/>
          <a:lstStyle>
            <a:lvl1pPr algn="r">
              <a:defRPr sz="1200"/>
            </a:lvl1pPr>
          </a:lstStyle>
          <a:p>
            <a:fld id="{24CE221E-83ED-4F6C-BA5F-3F9E6FDB6953}" type="datetimeFigureOut">
              <a:rPr lang="en-US"/>
              <a:t>9/2/2015</a:t>
            </a:fld>
            <a:endParaRPr/>
          </a:p>
        </p:txBody>
      </p:sp>
      <p:sp>
        <p:nvSpPr>
          <p:cNvPr id="4" name="Footer Placeholder 3"/>
          <p:cNvSpPr>
            <a:spLocks noGrp="1"/>
          </p:cNvSpPr>
          <p:nvPr>
            <p:ph type="ftr" sz="quarter" idx="2"/>
          </p:nvPr>
        </p:nvSpPr>
        <p:spPr>
          <a:xfrm>
            <a:off x="0" y="8775684"/>
            <a:ext cx="2971800" cy="463566"/>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775684"/>
            <a:ext cx="2971800" cy="463566"/>
          </a:xfrm>
          <a:prstGeom prst="rect">
            <a:avLst/>
          </a:prstGeom>
        </p:spPr>
        <p:txBody>
          <a:bodyPr vert="horz" lIns="91440" tIns="45720" rIns="91440" bIns="45720" rtlCol="0" anchor="b"/>
          <a:lstStyle>
            <a:lvl1pPr algn="r">
              <a:defRPr sz="1200"/>
            </a:lvl1pPr>
          </a:lstStyle>
          <a:p>
            <a:fld id="{CA4CBEF8-5CDE-472B-839B-B8BB0C881006}" type="slidenum">
              <a:rPr/>
              <a:t>‹#›</a:t>
            </a:fld>
            <a:endParaRPr/>
          </a:p>
        </p:txBody>
      </p:sp>
    </p:spTree>
    <p:extLst>
      <p:ext uri="{BB962C8B-B14F-4D97-AF65-F5344CB8AC3E}">
        <p14:creationId xmlns:p14="http://schemas.microsoft.com/office/powerpoint/2010/main" val="42632892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1963"/>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61963"/>
          </a:xfrm>
          <a:prstGeom prst="rect">
            <a:avLst/>
          </a:prstGeom>
        </p:spPr>
        <p:txBody>
          <a:bodyPr vert="horz" lIns="91440" tIns="45720" rIns="91440" bIns="45720" rtlCol="0"/>
          <a:lstStyle>
            <a:lvl1pPr algn="r">
              <a:defRPr sz="1200"/>
            </a:lvl1pPr>
          </a:lstStyle>
          <a:p>
            <a:fld id="{97853E5F-CE67-483C-A264-F17AC70E9CA2}" type="datetimeFigureOut">
              <a:rPr lang="en-US"/>
              <a:t>9/2/2015</a:t>
            </a:fld>
            <a:endParaRPr/>
          </a:p>
        </p:txBody>
      </p:sp>
      <p:sp>
        <p:nvSpPr>
          <p:cNvPr id="4" name="Slide Image Placeholder 3"/>
          <p:cNvSpPr>
            <a:spLocks noGrp="1" noRot="1" noChangeAspect="1"/>
          </p:cNvSpPr>
          <p:nvPr>
            <p:ph type="sldImg" idx="2"/>
          </p:nvPr>
        </p:nvSpPr>
        <p:spPr>
          <a:xfrm>
            <a:off x="350838" y="693738"/>
            <a:ext cx="6156325" cy="3463925"/>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88644"/>
            <a:ext cx="5486400" cy="4157663"/>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775684"/>
            <a:ext cx="2971800" cy="46196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775684"/>
            <a:ext cx="2971800" cy="461963"/>
          </a:xfrm>
          <a:prstGeom prst="rect">
            <a:avLst/>
          </a:prstGeom>
        </p:spPr>
        <p:txBody>
          <a:bodyPr vert="horz" lIns="91440" tIns="45720" rIns="91440" bIns="45720" rtlCol="0" anchor="b"/>
          <a:lstStyle>
            <a:lvl1pPr algn="r">
              <a:defRPr sz="1200"/>
            </a:lvl1pPr>
          </a:lstStyle>
          <a:p>
            <a:fld id="{6BB98AFB-CB0D-4DFE-87B9-B4B0D0DE73CD}" type="slidenum">
              <a:rPr/>
              <a:t>‹#›</a:t>
            </a:fld>
            <a:endParaRPr/>
          </a:p>
        </p:txBody>
      </p:sp>
    </p:spTree>
    <p:extLst>
      <p:ext uri="{BB962C8B-B14F-4D97-AF65-F5344CB8AC3E}">
        <p14:creationId xmlns:p14="http://schemas.microsoft.com/office/powerpoint/2010/main" val="2512805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78326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10</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244732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11</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8829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12</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029927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13</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418287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14</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7010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15</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192064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16</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189741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17</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2651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18</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33694498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19</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5896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2</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58941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3</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43008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4</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916679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5</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79728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6</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6393207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7</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286941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8</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36700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6BB98AFB-CB0D-4DFE-87B9-B4B0D0DE73CD}" type="slidenum">
              <a:rPr lang="en-US" smtClean="0"/>
              <a:t>9</a:t>
            </a:fld>
            <a:endParaRPr lang="en-US"/>
          </a:p>
        </p:txBody>
      </p:sp>
      <p:sp>
        <p:nvSpPr>
          <p:cNvPr id="5" name="Notes Placeholder 4"/>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88151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533400"/>
            <a:ext cx="5029200" cy="251460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065212" y="3403600"/>
            <a:ext cx="5029201" cy="1397000"/>
          </a:xfrm>
        </p:spPr>
        <p:txBody>
          <a:bodyPr>
            <a:normAutofit/>
          </a:bodyPr>
          <a:lstStyle>
            <a:lvl1pPr marL="0" indent="0" algn="l">
              <a:spcBef>
                <a:spcPts val="600"/>
              </a:spcBef>
              <a:buNone/>
              <a:defRPr sz="2400">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3E0FA9E5-6744-4841-888F-9E7CC0C2B7EC}" type="datetimeFigureOut">
              <a:rPr lang="en-US"/>
              <a:t>9/2/2015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66475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9/2/2015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66809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61412" y="533400"/>
            <a:ext cx="2362201" cy="54864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065213" y="533400"/>
            <a:ext cx="7467599"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9/2/2015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18824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E0FA9E5-6744-4841-888F-9E7CC0C2B7EC}" type="datetimeFigureOut">
              <a:rPr lang="en-US"/>
              <a:t>9/2/2015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2915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5214" y="533400"/>
            <a:ext cx="8686800" cy="2286000"/>
          </a:xfrm>
        </p:spPr>
        <p:txBody>
          <a:bodyPr anchor="b">
            <a:normAutofit/>
          </a:bodyPr>
          <a:lstStyle>
            <a:lvl1pPr algn="l">
              <a:defRPr sz="5400" b="1" cap="none" baseline="0"/>
            </a:lvl1pPr>
          </a:lstStyle>
          <a:p>
            <a:r>
              <a:rPr lang="en-US" smtClean="0"/>
              <a:t>Click to edit Master title style</a:t>
            </a:r>
            <a:endParaRPr/>
          </a:p>
        </p:txBody>
      </p:sp>
      <p:sp>
        <p:nvSpPr>
          <p:cNvPr id="3" name="Text Placeholder 2"/>
          <p:cNvSpPr>
            <a:spLocks noGrp="1"/>
          </p:cNvSpPr>
          <p:nvPr>
            <p:ph type="body" idx="1"/>
          </p:nvPr>
        </p:nvSpPr>
        <p:spPr>
          <a:xfrm>
            <a:off x="1065214" y="3124200"/>
            <a:ext cx="8686800" cy="1371600"/>
          </a:xfrm>
        </p:spPr>
        <p:txBody>
          <a:bodyPr anchor="t">
            <a:normAutofit/>
          </a:bodyPr>
          <a:lstStyle>
            <a:lvl1pPr marL="0" indent="0">
              <a:spcBef>
                <a:spcPts val="600"/>
              </a:spcBef>
              <a:buNone/>
              <a:defRPr sz="24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E0FA9E5-6744-4841-888F-9E7CC0C2B7EC}" type="datetimeFigureOut">
              <a:rPr lang="en-US"/>
              <a:t>9/2/2015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70133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5212"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5464598" y="1828800"/>
            <a:ext cx="4251960"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3E0FA9E5-6744-4841-888F-9E7CC0C2B7EC}" type="datetimeFigureOut">
              <a:rPr lang="en-US"/>
              <a:t>9/2/2015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341370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06521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521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5500053" y="1828799"/>
            <a:ext cx="4251960" cy="685801"/>
          </a:xfrm>
        </p:spPr>
        <p:txBody>
          <a:bodyPr anchor="ctr">
            <a:normAutofit/>
          </a:bodyPr>
          <a:lstStyle>
            <a:lvl1pPr marL="0" indent="0">
              <a:spcBef>
                <a:spcPts val="0"/>
              </a:spcBef>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00053" y="2590800"/>
            <a:ext cx="4251960" cy="3429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3E0FA9E5-6744-4841-888F-9E7CC0C2B7EC}" type="datetimeFigureOut">
              <a:rPr lang="en-US"/>
              <a:t>9/2/2015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0007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3E0FA9E5-6744-4841-888F-9E7CC0C2B7EC}" type="datetimeFigureOut">
              <a:rPr lang="en-US"/>
              <a:t>9/2/2015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907158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0FA9E5-6744-4841-888F-9E7CC0C2B7EC}" type="datetimeFigureOut">
              <a:rPr lang="en-US"/>
              <a:t>9/2/2015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44153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rmAutofit/>
          </a:bodyPr>
          <a:lstStyle>
            <a:lvl1pPr algn="l">
              <a:defRPr sz="3600" b="1"/>
            </a:lvl1pPr>
          </a:lstStyle>
          <a:p>
            <a:r>
              <a:rPr lang="en-US" smtClean="0"/>
              <a:t>Click to edit Master title style</a:t>
            </a:r>
            <a:endParaRPr/>
          </a:p>
        </p:txBody>
      </p:sp>
      <p:sp>
        <p:nvSpPr>
          <p:cNvPr id="3" name="Content Placeholder 2"/>
          <p:cNvSpPr>
            <a:spLocks noGrp="1"/>
          </p:cNvSpPr>
          <p:nvPr>
            <p:ph idx="1"/>
          </p:nvPr>
        </p:nvSpPr>
        <p:spPr>
          <a:xfrm>
            <a:off x="5865813" y="533400"/>
            <a:ext cx="5867400" cy="54864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E0FA9E5-6744-4841-888F-9E7CC0C2B7EC}" type="datetimeFigureOut">
              <a:rPr lang="en-US"/>
              <a:t>9/2/2015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AAEAE4A8-A6E5-453E-B946-FB774B73F48C}" type="slidenum">
              <a:rPr/>
              <a:t>‹#›</a:t>
            </a:fld>
            <a:endParaRPr/>
          </a:p>
        </p:txBody>
      </p:sp>
    </p:spTree>
    <p:extLst>
      <p:ext uri="{BB962C8B-B14F-4D97-AF65-F5344CB8AC3E}">
        <p14:creationId xmlns:p14="http://schemas.microsoft.com/office/powerpoint/2010/main" val="210171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213" y="533400"/>
            <a:ext cx="4114800" cy="1524000"/>
          </a:xfrm>
        </p:spPr>
        <p:txBody>
          <a:bodyPr anchor="b">
            <a:noAutofit/>
          </a:bodyPr>
          <a:lstStyle>
            <a:lvl1pPr algn="l">
              <a:defRPr sz="3600" b="1"/>
            </a:lvl1pPr>
          </a:lstStyle>
          <a:p>
            <a:r>
              <a:rPr lang="en-US" smtClean="0"/>
              <a:t>Click to edit Master title style</a:t>
            </a:r>
            <a:endParaRPr/>
          </a:p>
        </p:txBody>
      </p:sp>
      <p:sp>
        <p:nvSpPr>
          <p:cNvPr id="3" name="Picture Placeholder 2"/>
          <p:cNvSpPr>
            <a:spLocks noGrp="1"/>
          </p:cNvSpPr>
          <p:nvPr>
            <p:ph type="pic" idx="1"/>
          </p:nvPr>
        </p:nvSpPr>
        <p:spPr>
          <a:xfrm>
            <a:off x="5865812" y="533400"/>
            <a:ext cx="5780173" cy="5791200"/>
          </a:xfrm>
          <a:ln w="50800">
            <a:solidFill>
              <a:schemeClr val="tx1">
                <a:lumMod val="65000"/>
                <a:lumOff val="35000"/>
              </a:schemeClr>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1065213" y="2209800"/>
            <a:ext cx="4114800" cy="3810000"/>
          </a:xfrm>
        </p:spPr>
        <p:txBody>
          <a:bodyPr>
            <a:normAutofit/>
          </a:bodyPr>
          <a:lstStyle>
            <a:lvl1pPr marL="0" indent="0">
              <a:lnSpc>
                <a:spcPct val="110000"/>
              </a:lnSpc>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4196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5212" y="533400"/>
            <a:ext cx="8686801" cy="10668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065212" y="1828800"/>
            <a:ext cx="8686801" cy="41910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932612" y="6155267"/>
            <a:ext cx="1371600"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3E0FA9E5-6744-4841-888F-9E7CC0C2B7EC}" type="datetimeFigureOut">
              <a:rPr lang="en-US"/>
              <a:pPr/>
              <a:t>9/2/2015</a:t>
            </a:fld>
            <a:endParaRPr/>
          </a:p>
        </p:txBody>
      </p:sp>
      <p:sp>
        <p:nvSpPr>
          <p:cNvPr id="5" name="Footer Placeholder 4"/>
          <p:cNvSpPr>
            <a:spLocks noGrp="1"/>
          </p:cNvSpPr>
          <p:nvPr>
            <p:ph type="ftr" sz="quarter" idx="3"/>
          </p:nvPr>
        </p:nvSpPr>
        <p:spPr>
          <a:xfrm>
            <a:off x="1065213" y="6155267"/>
            <a:ext cx="5653087" cy="273049"/>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endParaRPr/>
          </a:p>
        </p:txBody>
      </p:sp>
      <p:sp>
        <p:nvSpPr>
          <p:cNvPr id="6" name="Slide Number Placeholder 5"/>
          <p:cNvSpPr>
            <a:spLocks noGrp="1"/>
          </p:cNvSpPr>
          <p:nvPr>
            <p:ph type="sldNum" sz="quarter" idx="4"/>
          </p:nvPr>
        </p:nvSpPr>
        <p:spPr>
          <a:xfrm>
            <a:off x="8532812" y="6155267"/>
            <a:ext cx="1219201" cy="273049"/>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AAEAE4A8-A6E5-453E-B946-FB774B73F48C}" type="slidenum">
              <a:rPr/>
              <a:pPr/>
              <a:t>‹#›</a:t>
            </a:fld>
            <a:endParaRPr/>
          </a:p>
        </p:txBody>
      </p:sp>
    </p:spTree>
    <p:extLst>
      <p:ext uri="{BB962C8B-B14F-4D97-AF65-F5344CB8AC3E}">
        <p14:creationId xmlns:p14="http://schemas.microsoft.com/office/powerpoint/2010/main" val="15970541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tx1">
            <a:lumMod val="65000"/>
            <a:lumOff val="35000"/>
          </a:schemeClr>
        </a:buClr>
        <a:buSzPct val="80000"/>
        <a:buFont typeface="Arial" pitchFamily="34" charset="0"/>
        <a:buChar char="•"/>
        <a:defRPr sz="2000" kern="1200">
          <a:solidFill>
            <a:schemeClr val="tx1">
              <a:lumMod val="65000"/>
              <a:lumOff val="35000"/>
            </a:schemeClr>
          </a:solidFill>
          <a:latin typeface="+mn-lt"/>
          <a:ea typeface="+mn-ea"/>
          <a:cs typeface="+mn-cs"/>
        </a:defRPr>
      </a:lvl1pPr>
      <a:lvl2pPr marL="594360" indent="-228600" algn="l" defTabSz="914400" rtl="0" eaLnBrk="1" latinLnBrk="0" hangingPunct="1">
        <a:lnSpc>
          <a:spcPct val="90000"/>
        </a:lnSpc>
        <a:spcBef>
          <a:spcPts val="1000"/>
        </a:spcBef>
        <a:buClr>
          <a:schemeClr val="tx1">
            <a:lumMod val="65000"/>
            <a:lumOff val="35000"/>
          </a:schemeClr>
        </a:buClr>
        <a:buSzPct val="80000"/>
        <a:buFont typeface="Arial" pitchFamily="34" charset="0"/>
        <a:buChar char="•"/>
        <a:defRPr sz="1800" kern="1200">
          <a:solidFill>
            <a:schemeClr val="tx1">
              <a:lumMod val="65000"/>
              <a:lumOff val="35000"/>
            </a:schemeClr>
          </a:solidFill>
          <a:latin typeface="+mn-lt"/>
          <a:ea typeface="+mn-ea"/>
          <a:cs typeface="+mn-cs"/>
        </a:defRPr>
      </a:lvl2pPr>
      <a:lvl3pPr marL="77724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600" kern="1200">
          <a:solidFill>
            <a:schemeClr val="tx1">
              <a:lumMod val="65000"/>
              <a:lumOff val="3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4pPr>
      <a:lvl5pPr marL="1097280" indent="-137160" algn="l" defTabSz="914400" rtl="0" eaLnBrk="1" latinLnBrk="0" hangingPunct="1">
        <a:lnSpc>
          <a:spcPct val="90000"/>
        </a:lnSpc>
        <a:spcBef>
          <a:spcPts val="600"/>
        </a:spcBef>
        <a:buClr>
          <a:schemeClr val="tx1">
            <a:lumMod val="65000"/>
            <a:lumOff val="35000"/>
          </a:schemeClr>
        </a:buClr>
        <a:buSzPct val="80000"/>
        <a:buFont typeface="Arial" pitchFamily="34" charset="0"/>
        <a:buChar char="•"/>
        <a:defRPr sz="1400" kern="1200">
          <a:solidFill>
            <a:schemeClr val="tx1">
              <a:lumMod val="65000"/>
              <a:lumOff val="35000"/>
            </a:schemeClr>
          </a:solidFill>
          <a:latin typeface="+mn-lt"/>
          <a:ea typeface="+mn-ea"/>
          <a:cs typeface="+mn-cs"/>
        </a:defRPr>
      </a:lvl5pPr>
      <a:lvl6pPr marL="123444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6pPr>
      <a:lvl7pPr marL="137160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7pPr>
      <a:lvl8pPr marL="150876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8pPr>
      <a:lvl9pPr marL="1645920" indent="-137160" algn="l" defTabSz="914400" rtl="0" eaLnBrk="1" latinLnBrk="0" hangingPunct="1">
        <a:spcBef>
          <a:spcPts val="600"/>
        </a:spcBef>
        <a:buSzPct val="80000"/>
        <a:buFont typeface="Arial" pitchFamily="34" charset="0"/>
        <a:buChar char="•"/>
        <a:defRPr sz="1400" kern="120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p15:clr>
            <a:srgbClr val="F26B43"/>
          </p15:clr>
        </p15:guide>
        <p15:guide id="2" orient="horz"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www.google.com/ad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2961" y="381000"/>
            <a:ext cx="9677398" cy="3581400"/>
          </a:xfrm>
        </p:spPr>
        <p:txBody>
          <a:bodyPr>
            <a:normAutofit/>
          </a:bodyPr>
          <a:lstStyle/>
          <a:p>
            <a:pPr algn="ctr">
              <a:lnSpc>
                <a:spcPct val="100000"/>
              </a:lnSpc>
            </a:pPr>
            <a:r>
              <a:rPr lang="en-US" sz="4900" dirty="0" smtClean="0"/>
              <a:t>Team Case Study:</a:t>
            </a:r>
            <a:br>
              <a:rPr lang="en-US" sz="4900" dirty="0" smtClean="0"/>
            </a:br>
            <a:r>
              <a:rPr lang="en-US" sz="4900" dirty="0" smtClean="0"/>
              <a:t>e-Commerce Success of </a:t>
            </a:r>
            <a:r>
              <a:rPr lang="en-US" sz="4800" dirty="0" smtClean="0"/>
              <a:t/>
            </a:r>
            <a:br>
              <a:rPr lang="en-US" sz="4800" dirty="0" smtClean="0"/>
            </a:br>
            <a:r>
              <a:rPr lang="en-US" sz="7300" u="sng" dirty="0" smtClean="0"/>
              <a:t>Answers.com</a:t>
            </a:r>
            <a:r>
              <a:rPr lang="en-US" sz="7300" dirty="0"/>
              <a:t/>
            </a:r>
            <a:br>
              <a:rPr lang="en-US" sz="7300" dirty="0"/>
            </a:br>
            <a:endParaRPr lang="en-US" sz="3100" dirty="0"/>
          </a:p>
        </p:txBody>
      </p:sp>
      <p:sp>
        <p:nvSpPr>
          <p:cNvPr id="8" name="TextBox 7"/>
          <p:cNvSpPr txBox="1"/>
          <p:nvPr/>
        </p:nvSpPr>
        <p:spPr>
          <a:xfrm>
            <a:off x="3234660" y="4191000"/>
            <a:ext cx="5334000" cy="2031325"/>
          </a:xfrm>
          <a:prstGeom prst="rect">
            <a:avLst/>
          </a:prstGeom>
          <a:noFill/>
        </p:spPr>
        <p:txBody>
          <a:bodyPr wrap="square" rtlCol="0">
            <a:spAutoFit/>
          </a:bodyPr>
          <a:lstStyle/>
          <a:p>
            <a:pPr algn="ctr">
              <a:lnSpc>
                <a:spcPct val="150000"/>
              </a:lnSpc>
            </a:pPr>
            <a:r>
              <a:rPr lang="en-US" sz="2800" dirty="0" smtClean="0">
                <a:solidFill>
                  <a:schemeClr val="accent1">
                    <a:lumMod val="75000"/>
                  </a:schemeClr>
                </a:solidFill>
              </a:rPr>
              <a:t>Presenters:</a:t>
            </a:r>
          </a:p>
          <a:p>
            <a:pPr algn="ctr">
              <a:lnSpc>
                <a:spcPct val="150000"/>
              </a:lnSpc>
            </a:pPr>
            <a:r>
              <a:rPr lang="en-US" sz="2800" dirty="0" smtClean="0">
                <a:solidFill>
                  <a:schemeClr val="tx1">
                    <a:lumMod val="65000"/>
                    <a:lumOff val="35000"/>
                  </a:schemeClr>
                </a:solidFill>
              </a:rPr>
              <a:t>Michael Fetick</a:t>
            </a:r>
            <a:endParaRPr lang="en-US" sz="2800" dirty="0">
              <a:solidFill>
                <a:schemeClr val="tx1">
                  <a:lumMod val="65000"/>
                  <a:lumOff val="35000"/>
                </a:schemeClr>
              </a:solidFill>
            </a:endParaRPr>
          </a:p>
          <a:p>
            <a:pPr algn="ctr">
              <a:lnSpc>
                <a:spcPct val="150000"/>
              </a:lnSpc>
            </a:pPr>
            <a:r>
              <a:rPr lang="en-US" sz="2800" dirty="0" smtClean="0">
                <a:solidFill>
                  <a:schemeClr val="tx1">
                    <a:lumMod val="65000"/>
                    <a:lumOff val="35000"/>
                  </a:schemeClr>
                </a:solidFill>
              </a:rPr>
              <a:t>Eddie McDowell</a:t>
            </a:r>
            <a:endParaRPr lang="en-US" sz="2800" dirty="0">
              <a:solidFill>
                <a:schemeClr val="tx1">
                  <a:lumMod val="65000"/>
                  <a:lumOff val="35000"/>
                </a:schemeClr>
              </a:solidFill>
            </a:endParaRPr>
          </a:p>
        </p:txBody>
      </p:sp>
    </p:spTree>
    <p:extLst>
      <p:ext uri="{BB962C8B-B14F-4D97-AF65-F5344CB8AC3E}">
        <p14:creationId xmlns:p14="http://schemas.microsoft.com/office/powerpoint/2010/main" val="31531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543723" cy="5953169"/>
          </a:xfrm>
          <a:prstGeom prst="rect">
            <a:avLst/>
          </a:prstGeom>
        </p:spPr>
      </p:pic>
      <p:sp>
        <p:nvSpPr>
          <p:cNvPr id="7" name="Title 1"/>
          <p:cNvSpPr>
            <a:spLocks noGrp="1"/>
          </p:cNvSpPr>
          <p:nvPr>
            <p:ph type="ctrTitle"/>
          </p:nvPr>
        </p:nvSpPr>
        <p:spPr>
          <a:xfrm>
            <a:off x="6323012" y="25179"/>
            <a:ext cx="5791200" cy="5842221"/>
          </a:xfrm>
          <a:solidFill>
            <a:schemeClr val="bg1"/>
          </a:solidFill>
        </p:spPr>
        <p:txBody>
          <a:bodyPr>
            <a:normAutofit fontScale="90000"/>
          </a:bodyPr>
          <a:lstStyle/>
          <a:p>
            <a:pPr algn="ctr"/>
            <a:r>
              <a:rPr lang="en-US" sz="3200" dirty="0" smtClean="0"/>
              <a:t>Peter </a:t>
            </a:r>
            <a:r>
              <a:rPr lang="en-US" sz="3200" dirty="0"/>
              <a:t>Horan, </a:t>
            </a:r>
            <a:r>
              <a:rPr lang="en-US" sz="3200" dirty="0" smtClean="0"/>
              <a:t>President/COO </a:t>
            </a:r>
            <a:br>
              <a:rPr lang="en-US" sz="3200" dirty="0" smtClean="0"/>
            </a:br>
            <a:r>
              <a:rPr lang="en-US" sz="3200" dirty="0" smtClean="0"/>
              <a:t>of </a:t>
            </a:r>
            <a:r>
              <a:rPr lang="en-US" sz="3200" u="sng" dirty="0"/>
              <a:t>Answers.com</a:t>
            </a:r>
            <a:r>
              <a:rPr lang="en-US" sz="3200" dirty="0"/>
              <a:t> </a:t>
            </a:r>
            <a:r>
              <a:rPr lang="en-US" sz="3200" dirty="0" smtClean="0"/>
              <a:t>says,</a:t>
            </a:r>
            <a:br>
              <a:rPr lang="en-US" sz="3200" dirty="0" smtClean="0"/>
            </a:br>
            <a:r>
              <a:rPr lang="en-US" sz="3200" dirty="0" smtClean="0"/>
              <a:t/>
            </a:r>
            <a:br>
              <a:rPr lang="en-US" sz="3200" dirty="0" smtClean="0"/>
            </a:br>
            <a:r>
              <a:rPr lang="en-US" sz="3200" b="0" dirty="0" smtClean="0"/>
              <a:t>“</a:t>
            </a:r>
            <a:r>
              <a:rPr lang="en-US" sz="3200" b="0" dirty="0"/>
              <a:t>AdSense is extremely important to our business. People who come to our site are looking for answers to questions that are typically very specific</a:t>
            </a:r>
            <a:r>
              <a:rPr lang="en-US" sz="3200" b="0" dirty="0" smtClean="0"/>
              <a:t>.”</a:t>
            </a:r>
            <a:r>
              <a:rPr lang="en-US" sz="3200" b="0" dirty="0"/>
              <a:t> </a:t>
            </a:r>
            <a:br>
              <a:rPr lang="en-US" sz="3200" b="0" dirty="0"/>
            </a:br>
            <a:r>
              <a:rPr lang="en-US" sz="1300" b="0" dirty="0" smtClean="0"/>
              <a:t/>
            </a:r>
            <a:br>
              <a:rPr lang="en-US" sz="1300" b="0" dirty="0" smtClean="0"/>
            </a:br>
            <a:r>
              <a:rPr lang="en-US" sz="3200" b="0" dirty="0" smtClean="0"/>
              <a:t>“AdSense </a:t>
            </a:r>
            <a:r>
              <a:rPr lang="en-US" sz="3200" b="0" dirty="0"/>
              <a:t>presents content that's interesting, relevant and appropriate for our visitors, serving ads that enhance the time the users spend on our site</a:t>
            </a:r>
            <a:r>
              <a:rPr lang="en-US" sz="3200" b="0" dirty="0" smtClean="0"/>
              <a:t>.”</a:t>
            </a:r>
            <a:r>
              <a:rPr lang="en-US" sz="3200" b="0" dirty="0"/>
              <a:t/>
            </a:r>
            <a:br>
              <a:rPr lang="en-US" sz="3200" b="0" dirty="0"/>
            </a:br>
            <a:r>
              <a:rPr lang="en-US" sz="3200" b="0" dirty="0"/>
              <a:t/>
            </a:r>
            <a:br>
              <a:rPr lang="en-US" sz="3200" b="0" dirty="0"/>
            </a:br>
            <a:r>
              <a:rPr lang="en-US" sz="1800" b="0" dirty="0" smtClean="0"/>
              <a:t>(</a:t>
            </a:r>
            <a:r>
              <a:rPr lang="en-US" sz="1800" b="0" dirty="0"/>
              <a:t>Google Inc., 2015</a:t>
            </a:r>
            <a:r>
              <a:rPr lang="en-US" sz="1800" b="0" dirty="0" smtClean="0"/>
              <a:t>)</a:t>
            </a:r>
            <a:br>
              <a:rPr lang="en-US" sz="1800" b="0" dirty="0" smtClean="0"/>
            </a:br>
            <a:endParaRPr lang="en-US" sz="1800" b="0" dirty="0">
              <a:solidFill>
                <a:schemeClr val="accent1">
                  <a:lumMod val="75000"/>
                </a:schemeClr>
              </a:solidFill>
            </a:endParaRPr>
          </a:p>
        </p:txBody>
      </p:sp>
    </p:spTree>
    <p:extLst>
      <p:ext uri="{BB962C8B-B14F-4D97-AF65-F5344CB8AC3E}">
        <p14:creationId xmlns:p14="http://schemas.microsoft.com/office/powerpoint/2010/main" val="12867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543723" cy="5953169"/>
          </a:xfrm>
          <a:prstGeom prst="rect">
            <a:avLst/>
          </a:prstGeom>
        </p:spPr>
      </p:pic>
      <p:sp>
        <p:nvSpPr>
          <p:cNvPr id="7" name="Title 1"/>
          <p:cNvSpPr>
            <a:spLocks noGrp="1"/>
          </p:cNvSpPr>
          <p:nvPr>
            <p:ph type="ctrTitle"/>
          </p:nvPr>
        </p:nvSpPr>
        <p:spPr>
          <a:xfrm>
            <a:off x="6323012" y="25179"/>
            <a:ext cx="5791200" cy="5842221"/>
          </a:xfrm>
          <a:solidFill>
            <a:schemeClr val="bg1"/>
          </a:solidFill>
        </p:spPr>
        <p:txBody>
          <a:bodyPr>
            <a:normAutofit fontScale="90000"/>
          </a:bodyPr>
          <a:lstStyle/>
          <a:p>
            <a:pPr algn="ctr"/>
            <a:r>
              <a:rPr lang="en-US" sz="3200" b="0" dirty="0" smtClean="0"/>
              <a:t>“From the publisher perspective, </a:t>
            </a:r>
            <a:br>
              <a:rPr lang="en-US" sz="3200" b="0" dirty="0" smtClean="0"/>
            </a:br>
            <a:r>
              <a:rPr lang="en-US" sz="3200" b="0" dirty="0" smtClean="0"/>
              <a:t>I'm actually earning revenue in a way that improves our users' experience.” </a:t>
            </a:r>
            <a:br>
              <a:rPr lang="en-US" sz="3200" b="0" dirty="0" smtClean="0"/>
            </a:br>
            <a:r>
              <a:rPr lang="en-US" sz="1300" b="0" dirty="0" smtClean="0"/>
              <a:t/>
            </a:r>
            <a:br>
              <a:rPr lang="en-US" sz="1300" b="0" dirty="0" smtClean="0"/>
            </a:br>
            <a:r>
              <a:rPr lang="en-US" sz="3200" b="0" dirty="0" smtClean="0"/>
              <a:t>“Over </a:t>
            </a:r>
            <a:r>
              <a:rPr lang="en-US" sz="3200" b="0" dirty="0"/>
              <a:t>the past ten years, </a:t>
            </a:r>
            <a:r>
              <a:rPr lang="en-US" sz="3200" b="0" dirty="0" smtClean="0"/>
              <a:t/>
            </a:r>
            <a:br>
              <a:rPr lang="en-US" sz="3200" b="0" dirty="0" smtClean="0"/>
            </a:br>
            <a:r>
              <a:rPr lang="en-US" sz="3200" b="0" dirty="0" smtClean="0"/>
              <a:t>I've </a:t>
            </a:r>
            <a:r>
              <a:rPr lang="en-US" sz="3200" b="0" dirty="0"/>
              <a:t>seen AdSense evolve </a:t>
            </a:r>
            <a:r>
              <a:rPr lang="en-US" sz="3200" b="0" dirty="0" smtClean="0"/>
              <a:t>to </a:t>
            </a:r>
            <a:r>
              <a:rPr lang="en-US" sz="3200" b="0" dirty="0"/>
              <a:t>meet new challenges. </a:t>
            </a:r>
            <a:r>
              <a:rPr lang="en-US" sz="3200" b="0" dirty="0" smtClean="0"/>
              <a:t/>
            </a:r>
            <a:br>
              <a:rPr lang="en-US" sz="3200" b="0" dirty="0" smtClean="0"/>
            </a:br>
            <a:r>
              <a:rPr lang="en-US" sz="1300" b="0" dirty="0" smtClean="0"/>
              <a:t/>
            </a:r>
            <a:br>
              <a:rPr lang="en-US" sz="1300" b="0" dirty="0" smtClean="0"/>
            </a:br>
            <a:r>
              <a:rPr lang="en-US" sz="3200" b="0" dirty="0" smtClean="0"/>
              <a:t>Take </a:t>
            </a:r>
            <a:r>
              <a:rPr lang="en-US" sz="3200" b="0" dirty="0"/>
              <a:t>mobile, for example: </a:t>
            </a:r>
            <a:r>
              <a:rPr lang="en-US" sz="3200" b="0" dirty="0" smtClean="0"/>
              <a:t/>
            </a:r>
            <a:br>
              <a:rPr lang="en-US" sz="3200" b="0" dirty="0" smtClean="0"/>
            </a:br>
            <a:r>
              <a:rPr lang="en-US" sz="3200" b="0" dirty="0" smtClean="0"/>
              <a:t>Users </a:t>
            </a:r>
            <a:r>
              <a:rPr lang="en-US" sz="3200" b="0" dirty="0"/>
              <a:t>are increasingly using their smartphones and tablets to search for information. It's very important for us to provide them with a great experience</a:t>
            </a:r>
            <a:r>
              <a:rPr lang="en-US" sz="3200" b="0" dirty="0" smtClean="0"/>
              <a:t>.”</a:t>
            </a:r>
            <a:br>
              <a:rPr lang="en-US" sz="3200" b="0" dirty="0" smtClean="0"/>
            </a:br>
            <a:r>
              <a:rPr lang="en-US" sz="1300" b="0" dirty="0"/>
              <a:t/>
            </a:r>
            <a:br>
              <a:rPr lang="en-US" sz="1300" b="0" dirty="0"/>
            </a:br>
            <a:r>
              <a:rPr lang="en-US" sz="1800" b="0" dirty="0" smtClean="0"/>
              <a:t>(</a:t>
            </a:r>
            <a:r>
              <a:rPr lang="en-US" sz="1800" b="0" dirty="0"/>
              <a:t>Google Inc., 2015</a:t>
            </a:r>
            <a:r>
              <a:rPr lang="en-US" sz="1800" b="0" dirty="0" smtClean="0"/>
              <a:t>)</a:t>
            </a:r>
            <a:br>
              <a:rPr lang="en-US" sz="1800" b="0" dirty="0" smtClean="0"/>
            </a:br>
            <a:endParaRPr lang="en-US" sz="1800" b="0" dirty="0">
              <a:solidFill>
                <a:schemeClr val="accent1">
                  <a:lumMod val="75000"/>
                </a:schemeClr>
              </a:solidFill>
            </a:endParaRPr>
          </a:p>
        </p:txBody>
      </p:sp>
    </p:spTree>
    <p:extLst>
      <p:ext uri="{BB962C8B-B14F-4D97-AF65-F5344CB8AC3E}">
        <p14:creationId xmlns:p14="http://schemas.microsoft.com/office/powerpoint/2010/main" val="59530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6543723" cy="5953169"/>
          </a:xfrm>
          <a:prstGeom prst="rect">
            <a:avLst/>
          </a:prstGeom>
        </p:spPr>
      </p:pic>
      <p:sp>
        <p:nvSpPr>
          <p:cNvPr id="7" name="Title 1"/>
          <p:cNvSpPr>
            <a:spLocks noGrp="1"/>
          </p:cNvSpPr>
          <p:nvPr>
            <p:ph type="ctrTitle"/>
          </p:nvPr>
        </p:nvSpPr>
        <p:spPr>
          <a:xfrm>
            <a:off x="6323012" y="25179"/>
            <a:ext cx="5791200" cy="5842221"/>
          </a:xfrm>
          <a:solidFill>
            <a:schemeClr val="bg1"/>
          </a:solidFill>
        </p:spPr>
        <p:txBody>
          <a:bodyPr>
            <a:normAutofit fontScale="90000"/>
          </a:bodyPr>
          <a:lstStyle/>
          <a:p>
            <a:pPr algn="ctr"/>
            <a:r>
              <a:rPr lang="en-US" sz="3200" b="0" dirty="0" smtClean="0"/>
              <a:t>“AdSense </a:t>
            </a:r>
            <a:r>
              <a:rPr lang="en-US" sz="3200" b="0" dirty="0"/>
              <a:t>has enabled us </a:t>
            </a:r>
            <a:r>
              <a:rPr lang="en-US" sz="3200" b="0" dirty="0" smtClean="0"/>
              <a:t/>
            </a:r>
            <a:br>
              <a:rPr lang="en-US" sz="3200" b="0" dirty="0" smtClean="0"/>
            </a:br>
            <a:r>
              <a:rPr lang="en-US" sz="3200" b="0" dirty="0" smtClean="0"/>
              <a:t>to </a:t>
            </a:r>
            <a:r>
              <a:rPr lang="en-US" sz="3200" b="0" dirty="0"/>
              <a:t>have a robust and profitable mobile business that's growing quickly year on year, and to make big bets moving forward through ads that add to our users' experience</a:t>
            </a:r>
            <a:r>
              <a:rPr lang="en-US" sz="3200" b="0" dirty="0" smtClean="0"/>
              <a:t>.”</a:t>
            </a:r>
            <a:br>
              <a:rPr lang="en-US" sz="3200" b="0" dirty="0" smtClean="0"/>
            </a:br>
            <a:r>
              <a:rPr lang="en-US" sz="1300" b="0" dirty="0"/>
              <a:t/>
            </a:r>
            <a:br>
              <a:rPr lang="en-US" sz="1300" b="0" dirty="0"/>
            </a:br>
            <a:r>
              <a:rPr lang="en-US" sz="3200" b="0" dirty="0" smtClean="0"/>
              <a:t>“AdSense </a:t>
            </a:r>
            <a:r>
              <a:rPr lang="en-US" sz="3200" b="0" dirty="0"/>
              <a:t>provides a bedrock monetization solution for your site, and if your site is growing, then AdSense will grow with you</a:t>
            </a:r>
            <a:r>
              <a:rPr lang="en-US" sz="3200" b="0" dirty="0" smtClean="0"/>
              <a:t>. </a:t>
            </a:r>
            <a:br>
              <a:rPr lang="en-US" sz="3200" b="0" dirty="0" smtClean="0"/>
            </a:br>
            <a:r>
              <a:rPr lang="en-US" sz="1300" b="0" dirty="0"/>
              <a:t/>
            </a:r>
            <a:br>
              <a:rPr lang="en-US" sz="1300" b="0" dirty="0"/>
            </a:br>
            <a:r>
              <a:rPr lang="en-US" sz="3200" b="0" dirty="0" smtClean="0"/>
              <a:t>For </a:t>
            </a:r>
            <a:r>
              <a:rPr lang="en-US" sz="3200" b="0" dirty="0"/>
              <a:t>our business, there’s nothing as good as </a:t>
            </a:r>
            <a:r>
              <a:rPr lang="en-US" sz="3200" b="0" dirty="0" smtClean="0"/>
              <a:t>AdSense”</a:t>
            </a:r>
            <a:br>
              <a:rPr lang="en-US" sz="3200" b="0" dirty="0" smtClean="0"/>
            </a:br>
            <a:r>
              <a:rPr lang="en-US" sz="1300" b="0" dirty="0"/>
              <a:t/>
            </a:r>
            <a:br>
              <a:rPr lang="en-US" sz="1300" b="0" dirty="0"/>
            </a:br>
            <a:r>
              <a:rPr lang="en-US" sz="1800" b="0" dirty="0" smtClean="0"/>
              <a:t>(</a:t>
            </a:r>
            <a:r>
              <a:rPr lang="en-US" sz="1800" b="0" dirty="0"/>
              <a:t>Google Inc., 2015</a:t>
            </a:r>
            <a:r>
              <a:rPr lang="en-US" sz="1800" b="0" dirty="0" smtClean="0"/>
              <a:t>)</a:t>
            </a:r>
            <a:br>
              <a:rPr lang="en-US" sz="1800" b="0" dirty="0" smtClean="0"/>
            </a:br>
            <a:endParaRPr lang="en-US" sz="1800" b="0" dirty="0">
              <a:solidFill>
                <a:schemeClr val="accent1">
                  <a:lumMod val="75000"/>
                </a:schemeClr>
              </a:solidFill>
            </a:endParaRPr>
          </a:p>
        </p:txBody>
      </p:sp>
    </p:spTree>
    <p:extLst>
      <p:ext uri="{BB962C8B-B14F-4D97-AF65-F5344CB8AC3E}">
        <p14:creationId xmlns:p14="http://schemas.microsoft.com/office/powerpoint/2010/main" val="34433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914400"/>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a:solidFill>
                  <a:schemeClr val="accent1">
                    <a:lumMod val="75000"/>
                  </a:schemeClr>
                </a:solidFill>
              </a:rPr>
              <a:t>Mobile advertising is dominated by Google with an expected $7.1 billion </a:t>
            </a:r>
            <a:endParaRPr lang="en-US" sz="2800" b="0" dirty="0" smtClean="0">
              <a:solidFill>
                <a:schemeClr val="accent1">
                  <a:lumMod val="75000"/>
                </a:schemeClr>
              </a:solidFill>
            </a:endParaRPr>
          </a:p>
          <a:p>
            <a:pPr>
              <a:lnSpc>
                <a:spcPct val="100000"/>
              </a:lnSpc>
            </a:pPr>
            <a:r>
              <a:rPr lang="en-US" sz="2800" b="0" dirty="0" smtClean="0">
                <a:solidFill>
                  <a:schemeClr val="accent1">
                    <a:lumMod val="75000"/>
                  </a:schemeClr>
                </a:solidFill>
              </a:rPr>
              <a:t>in </a:t>
            </a:r>
            <a:r>
              <a:rPr lang="en-US" sz="2800" b="0" dirty="0">
                <a:solidFill>
                  <a:schemeClr val="accent1">
                    <a:lumMod val="75000"/>
                  </a:schemeClr>
                </a:solidFill>
              </a:rPr>
              <a:t>mobile ad revenues, constituting about 40% of the entire market. </a:t>
            </a:r>
            <a:endParaRPr lang="en-US" sz="2800" b="0" dirty="0" smtClean="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 </a:t>
            </a:r>
            <a:r>
              <a:rPr lang="en-US" sz="3200" dirty="0" smtClean="0">
                <a:solidFill>
                  <a:schemeClr val="accent1">
                    <a:lumMod val="75000"/>
                  </a:schemeClr>
                </a:solidFill>
              </a:rPr>
              <a:t>Mobile Ads</a:t>
            </a:r>
            <a:endParaRPr lang="en-US" sz="1800" dirty="0">
              <a:solidFill>
                <a:schemeClr val="accent1">
                  <a:lumMod val="75000"/>
                </a:schemeClr>
              </a:solidFill>
            </a:endParaRPr>
          </a:p>
        </p:txBody>
      </p:sp>
      <p:sp>
        <p:nvSpPr>
          <p:cNvPr id="4" name="Title 1"/>
          <p:cNvSpPr txBox="1">
            <a:spLocks/>
          </p:cNvSpPr>
          <p:nvPr/>
        </p:nvSpPr>
        <p:spPr>
          <a:xfrm>
            <a:off x="300961" y="1981200"/>
            <a:ext cx="11506200" cy="1295400"/>
          </a:xfrm>
          <a:prstGeom prst="rect">
            <a:avLst/>
          </a:prstGeom>
          <a:solidFill>
            <a:schemeClr val="bg1"/>
          </a:solidFill>
        </p:spPr>
        <p:txBody>
          <a:bodyPr vert="horz" lIns="91440" tIns="45720" rIns="91440" bIns="45720" numCol="1"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a:solidFill>
                  <a:schemeClr val="accent1">
                    <a:lumMod val="75000"/>
                  </a:schemeClr>
                </a:solidFill>
              </a:rPr>
              <a:t>On the mobile platform, Google is king of search, garnering almost two-thirds of all mobile search ad spending, and expected to total almost $6 billion in 2014. </a:t>
            </a:r>
            <a:endParaRPr lang="en-US" sz="2800" b="0" dirty="0" smtClean="0">
              <a:solidFill>
                <a:schemeClr val="accent1">
                  <a:lumMod val="75000"/>
                </a:schemeClr>
              </a:solidFill>
            </a:endParaRPr>
          </a:p>
        </p:txBody>
      </p:sp>
      <p:sp>
        <p:nvSpPr>
          <p:cNvPr id="6" name="Title 1"/>
          <p:cNvSpPr txBox="1">
            <a:spLocks/>
          </p:cNvSpPr>
          <p:nvPr/>
        </p:nvSpPr>
        <p:spPr>
          <a:xfrm>
            <a:off x="300961" y="3452190"/>
            <a:ext cx="11506200" cy="2186609"/>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a:solidFill>
                  <a:schemeClr val="accent1">
                    <a:lumMod val="75000"/>
                  </a:schemeClr>
                </a:solidFill>
              </a:rPr>
              <a:t>Google is also the largest distributor of video ads on the mobile platform because of YouTube, and is expected to earn about $1.1 billion in video ad revenues in 2014. Facebook is second with $3.3 billion (18%) of mobile ad revenues, of which over 95% ($3.2 billion) is generated by mobile display ads. </a:t>
            </a:r>
          </a:p>
        </p:txBody>
      </p:sp>
    </p:spTree>
    <p:extLst>
      <p:ext uri="{BB962C8B-B14F-4D97-AF65-F5344CB8AC3E}">
        <p14:creationId xmlns:p14="http://schemas.microsoft.com/office/powerpoint/2010/main" val="371321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3429000"/>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a:solidFill>
                  <a:schemeClr val="accent1">
                    <a:lumMod val="75000"/>
                  </a:schemeClr>
                </a:solidFill>
              </a:rPr>
              <a:t>Google purchased a mobile advertising firm called </a:t>
            </a:r>
            <a:r>
              <a:rPr lang="en-US" sz="3200" dirty="0">
                <a:solidFill>
                  <a:schemeClr val="accent1">
                    <a:lumMod val="75000"/>
                  </a:schemeClr>
                </a:solidFill>
              </a:rPr>
              <a:t>AdMob</a:t>
            </a:r>
            <a:r>
              <a:rPr lang="en-US" sz="2800" b="0" dirty="0">
                <a:solidFill>
                  <a:schemeClr val="accent1">
                    <a:lumMod val="75000"/>
                  </a:schemeClr>
                </a:solidFill>
              </a:rPr>
              <a:t> in 2009 and claims to be the world’s largest mobile advertising firm for both </a:t>
            </a:r>
            <a:r>
              <a:rPr lang="en-US" sz="2800" b="0" dirty="0" smtClean="0">
                <a:solidFill>
                  <a:schemeClr val="accent1">
                    <a:lumMod val="75000"/>
                  </a:schemeClr>
                </a:solidFill>
              </a:rPr>
              <a:t>the Android </a:t>
            </a:r>
            <a:r>
              <a:rPr lang="en-US" sz="2800" b="0" dirty="0">
                <a:solidFill>
                  <a:schemeClr val="accent1">
                    <a:lumMod val="75000"/>
                  </a:schemeClr>
                </a:solidFill>
              </a:rPr>
              <a:t>and Apple’s </a:t>
            </a:r>
            <a:r>
              <a:rPr lang="en-US" sz="2800" b="0" dirty="0" smtClean="0">
                <a:solidFill>
                  <a:schemeClr val="accent1">
                    <a:lumMod val="75000"/>
                  </a:schemeClr>
                </a:solidFill>
              </a:rPr>
              <a:t>iOS, </a:t>
            </a:r>
            <a:r>
              <a:rPr lang="en-US" sz="2800" b="0" dirty="0">
                <a:solidFill>
                  <a:schemeClr val="accent1">
                    <a:lumMod val="75000"/>
                  </a:schemeClr>
                </a:solidFill>
              </a:rPr>
              <a:t>operating systems. </a:t>
            </a:r>
            <a:endParaRPr lang="en-US" sz="2800" b="0" dirty="0" smtClean="0">
              <a:solidFill>
                <a:schemeClr val="accent1">
                  <a:lumMod val="75000"/>
                </a:schemeClr>
              </a:solidFill>
            </a:endParaRPr>
          </a:p>
          <a:p>
            <a:pPr>
              <a:lnSpc>
                <a:spcPct val="100000"/>
              </a:lnSpc>
            </a:pPr>
            <a:endParaRPr lang="en-US" sz="1200" b="0" dirty="0">
              <a:solidFill>
                <a:schemeClr val="accent1">
                  <a:lumMod val="75000"/>
                </a:schemeClr>
              </a:solidFill>
            </a:endParaRPr>
          </a:p>
          <a:p>
            <a:pPr>
              <a:lnSpc>
                <a:spcPct val="100000"/>
              </a:lnSpc>
            </a:pPr>
            <a:r>
              <a:rPr lang="en-US" sz="2800" b="0" dirty="0" smtClean="0">
                <a:solidFill>
                  <a:schemeClr val="accent1">
                    <a:lumMod val="75000"/>
                  </a:schemeClr>
                </a:solidFill>
              </a:rPr>
              <a:t>App </a:t>
            </a:r>
            <a:r>
              <a:rPr lang="en-US" sz="2800" b="0" dirty="0">
                <a:solidFill>
                  <a:schemeClr val="accent1">
                    <a:lumMod val="75000"/>
                  </a:schemeClr>
                </a:solidFill>
              </a:rPr>
              <a:t>developers use AdMob to provide their apps with consumer and user location information. </a:t>
            </a:r>
            <a:endParaRPr lang="en-US" sz="2800" b="0" dirty="0" smtClean="0">
              <a:solidFill>
                <a:schemeClr val="accent1">
                  <a:lumMod val="75000"/>
                </a:schemeClr>
              </a:solidFill>
            </a:endParaRPr>
          </a:p>
          <a:p>
            <a:pPr>
              <a:lnSpc>
                <a:spcPct val="100000"/>
              </a:lnSpc>
            </a:pPr>
            <a:endParaRPr lang="en-US" sz="1200" b="0" dirty="0">
              <a:solidFill>
                <a:schemeClr val="accent1">
                  <a:lumMod val="75000"/>
                </a:schemeClr>
              </a:solidFill>
            </a:endParaRPr>
          </a:p>
          <a:p>
            <a:pPr>
              <a:lnSpc>
                <a:spcPct val="100000"/>
              </a:lnSpc>
            </a:pPr>
            <a:r>
              <a:rPr lang="en-US" sz="2800" b="0" dirty="0" smtClean="0">
                <a:solidFill>
                  <a:schemeClr val="accent1">
                    <a:lumMod val="75000"/>
                  </a:schemeClr>
                </a:solidFill>
              </a:rPr>
              <a:t>Google </a:t>
            </a:r>
            <a:r>
              <a:rPr lang="en-US" sz="2800" b="0" dirty="0">
                <a:solidFill>
                  <a:schemeClr val="accent1">
                    <a:lumMod val="75000"/>
                  </a:schemeClr>
                </a:solidFill>
              </a:rPr>
              <a:t>also sells location information to independent marketing firms. Marketing firms use AdMob to develop full-screen rich media ads. </a:t>
            </a:r>
            <a:endParaRPr lang="en-US" sz="2800" b="0" dirty="0" smtClean="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 </a:t>
            </a:r>
            <a:r>
              <a:rPr lang="en-US" sz="3200" dirty="0" smtClean="0">
                <a:solidFill>
                  <a:schemeClr val="accent1">
                    <a:lumMod val="75000"/>
                  </a:schemeClr>
                </a:solidFill>
              </a:rPr>
              <a:t>Mobile Ads</a:t>
            </a:r>
            <a:endParaRPr lang="en-US" sz="1800" dirty="0">
              <a:solidFill>
                <a:schemeClr val="accent1">
                  <a:lumMod val="75000"/>
                </a:schemeClr>
              </a:solidFill>
            </a:endParaRPr>
          </a:p>
        </p:txBody>
      </p:sp>
    </p:spTree>
    <p:extLst>
      <p:ext uri="{BB962C8B-B14F-4D97-AF65-F5344CB8AC3E}">
        <p14:creationId xmlns:p14="http://schemas.microsoft.com/office/powerpoint/2010/main" val="36911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28315"/>
            <a:ext cx="5105400" cy="4939085"/>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smtClean="0">
                <a:solidFill>
                  <a:schemeClr val="accent1">
                    <a:lumMod val="75000"/>
                  </a:schemeClr>
                </a:solidFill>
              </a:rPr>
              <a:t>The </a:t>
            </a:r>
            <a:r>
              <a:rPr lang="en-US" sz="2800" b="0" dirty="0">
                <a:solidFill>
                  <a:schemeClr val="accent1">
                    <a:lumMod val="75000"/>
                  </a:schemeClr>
                </a:solidFill>
              </a:rPr>
              <a:t>Google Application Engine (GAE) is used </a:t>
            </a:r>
            <a:r>
              <a:rPr lang="en-US" sz="2800" b="0" dirty="0" smtClean="0">
                <a:solidFill>
                  <a:schemeClr val="accent1">
                    <a:lumMod val="75000"/>
                  </a:schemeClr>
                </a:solidFill>
              </a:rPr>
              <a:t>to develop, deploy, </a:t>
            </a:r>
            <a:r>
              <a:rPr lang="en-US" sz="2800" b="0" dirty="0">
                <a:solidFill>
                  <a:schemeClr val="accent1">
                    <a:lumMod val="75000"/>
                  </a:schemeClr>
                </a:solidFill>
              </a:rPr>
              <a:t>and </a:t>
            </a:r>
            <a:r>
              <a:rPr lang="en-US" sz="2800" b="0" dirty="0" smtClean="0">
                <a:solidFill>
                  <a:schemeClr val="accent1">
                    <a:lumMod val="75000"/>
                  </a:schemeClr>
                </a:solidFill>
              </a:rPr>
              <a:t>distribute </a:t>
            </a:r>
            <a:r>
              <a:rPr lang="en-US" sz="2800" b="0" dirty="0">
                <a:solidFill>
                  <a:schemeClr val="accent1">
                    <a:lumMod val="75000"/>
                  </a:schemeClr>
                </a:solidFill>
              </a:rPr>
              <a:t>mobile </a:t>
            </a:r>
            <a:r>
              <a:rPr lang="en-US" sz="2800" b="0" dirty="0" smtClean="0">
                <a:solidFill>
                  <a:schemeClr val="accent1">
                    <a:lumMod val="75000"/>
                  </a:schemeClr>
                </a:solidFill>
              </a:rPr>
              <a:t>apps </a:t>
            </a:r>
            <a:r>
              <a:rPr lang="en-US" sz="2800" b="0" dirty="0">
                <a:solidFill>
                  <a:schemeClr val="accent1">
                    <a:lumMod val="75000"/>
                  </a:schemeClr>
                </a:solidFill>
              </a:rPr>
              <a:t>for the Android smartphones. GAE is ‘open source’ software code to allow software developers to use it in their products. </a:t>
            </a:r>
            <a:endParaRPr lang="en-US" sz="2800" b="0" dirty="0" smtClean="0">
              <a:solidFill>
                <a:schemeClr val="accent1">
                  <a:lumMod val="75000"/>
                </a:schemeClr>
              </a:solidFill>
            </a:endParaRPr>
          </a:p>
          <a:p>
            <a:pPr>
              <a:lnSpc>
                <a:spcPct val="100000"/>
              </a:lnSpc>
            </a:pPr>
            <a:endParaRPr lang="en-US" sz="1200" b="0" dirty="0">
              <a:solidFill>
                <a:schemeClr val="accent1">
                  <a:lumMod val="75000"/>
                </a:schemeClr>
              </a:solidFill>
            </a:endParaRPr>
          </a:p>
          <a:p>
            <a:pPr>
              <a:lnSpc>
                <a:spcPct val="100000"/>
              </a:lnSpc>
            </a:pPr>
            <a:r>
              <a:rPr lang="en-US" sz="2800" b="0" dirty="0" smtClean="0">
                <a:solidFill>
                  <a:schemeClr val="accent1">
                    <a:lumMod val="75000"/>
                  </a:schemeClr>
                </a:solidFill>
              </a:rPr>
              <a:t>One </a:t>
            </a:r>
            <a:r>
              <a:rPr lang="en-US" sz="2800" b="0" dirty="0">
                <a:solidFill>
                  <a:schemeClr val="accent1">
                    <a:lumMod val="75000"/>
                  </a:schemeClr>
                </a:solidFill>
              </a:rPr>
              <a:t>example is Python’s Django packages for frameworks that use </a:t>
            </a:r>
            <a:r>
              <a:rPr lang="en-US" sz="2800" b="0" dirty="0" smtClean="0">
                <a:solidFill>
                  <a:schemeClr val="accent1">
                    <a:lumMod val="75000"/>
                  </a:schemeClr>
                </a:solidFill>
              </a:rPr>
              <a:t>the GAE to develop the </a:t>
            </a:r>
            <a:r>
              <a:rPr lang="en-US" sz="2800" b="0" u="sng" dirty="0" smtClean="0">
                <a:solidFill>
                  <a:schemeClr val="accent1">
                    <a:lumMod val="75000"/>
                  </a:schemeClr>
                </a:solidFill>
              </a:rPr>
              <a:t>Shopify</a:t>
            </a:r>
            <a:r>
              <a:rPr lang="en-US" sz="2800" b="0" dirty="0" smtClean="0">
                <a:solidFill>
                  <a:schemeClr val="accent1">
                    <a:lumMod val="75000"/>
                  </a:schemeClr>
                </a:solidFill>
              </a:rPr>
              <a:t> Python API:</a:t>
            </a:r>
            <a:endParaRPr lang="en-US" sz="2800" b="0" dirty="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Google’s </a:t>
            </a:r>
            <a:r>
              <a:rPr lang="en-US" sz="3200" dirty="0" smtClean="0">
                <a:solidFill>
                  <a:schemeClr val="accent1">
                    <a:lumMod val="75000"/>
                  </a:schemeClr>
                </a:solidFill>
              </a:rPr>
              <a:t>Innovations and Technologies</a:t>
            </a:r>
            <a:endParaRPr lang="en-US" sz="1800" dirty="0">
              <a:solidFill>
                <a:schemeClr val="accent1">
                  <a:lumMod val="75000"/>
                </a:schemeClr>
              </a:solidFill>
            </a:endParaRPr>
          </a:p>
        </p:txBody>
      </p:sp>
      <p:pic>
        <p:nvPicPr>
          <p:cNvPr id="2" name="Picture 1"/>
          <p:cNvPicPr>
            <a:picLocks noChangeAspect="1"/>
          </p:cNvPicPr>
          <p:nvPr/>
        </p:nvPicPr>
        <p:blipFill>
          <a:blip r:embed="rId3"/>
          <a:stretch>
            <a:fillRect/>
          </a:stretch>
        </p:blipFill>
        <p:spPr>
          <a:xfrm>
            <a:off x="5408612" y="928315"/>
            <a:ext cx="6515148" cy="5662654"/>
          </a:xfrm>
          <a:prstGeom prst="rect">
            <a:avLst/>
          </a:prstGeom>
        </p:spPr>
      </p:pic>
    </p:spTree>
    <p:extLst>
      <p:ext uri="{BB962C8B-B14F-4D97-AF65-F5344CB8AC3E}">
        <p14:creationId xmlns:p14="http://schemas.microsoft.com/office/powerpoint/2010/main" val="70332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914400"/>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smtClean="0">
                <a:solidFill>
                  <a:schemeClr val="accent1">
                    <a:lumMod val="75000"/>
                  </a:schemeClr>
                </a:solidFill>
              </a:rPr>
              <a:t>Google </a:t>
            </a:r>
            <a:r>
              <a:rPr lang="en-US" sz="2800" b="0" dirty="0">
                <a:solidFill>
                  <a:schemeClr val="accent1">
                    <a:lumMod val="75000"/>
                  </a:schemeClr>
                </a:solidFill>
              </a:rPr>
              <a:t>is </a:t>
            </a:r>
            <a:r>
              <a:rPr lang="en-US" sz="2800" b="0" dirty="0" smtClean="0">
                <a:solidFill>
                  <a:schemeClr val="accent1">
                    <a:lumMod val="75000"/>
                  </a:schemeClr>
                </a:solidFill>
              </a:rPr>
              <a:t>developing many </a:t>
            </a:r>
            <a:r>
              <a:rPr lang="en-US" sz="2800" b="0" dirty="0">
                <a:solidFill>
                  <a:schemeClr val="accent1">
                    <a:lumMod val="75000"/>
                  </a:schemeClr>
                </a:solidFill>
              </a:rPr>
              <a:t>technologies, primarily starting with the Google search </a:t>
            </a:r>
            <a:r>
              <a:rPr lang="en-US" sz="2800" b="0" dirty="0" smtClean="0">
                <a:solidFill>
                  <a:schemeClr val="accent1">
                    <a:lumMod val="75000"/>
                  </a:schemeClr>
                </a:solidFill>
              </a:rPr>
              <a:t>engine, there also are:</a:t>
            </a: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Google’s </a:t>
            </a:r>
            <a:r>
              <a:rPr lang="en-US" sz="3200" dirty="0" smtClean="0">
                <a:solidFill>
                  <a:schemeClr val="accent1">
                    <a:lumMod val="75000"/>
                  </a:schemeClr>
                </a:solidFill>
              </a:rPr>
              <a:t>Innovations and Technologies</a:t>
            </a:r>
            <a:endParaRPr lang="en-US" sz="1800" dirty="0">
              <a:solidFill>
                <a:schemeClr val="accent1">
                  <a:lumMod val="75000"/>
                </a:schemeClr>
              </a:solidFill>
            </a:endParaRPr>
          </a:p>
        </p:txBody>
      </p:sp>
      <p:sp>
        <p:nvSpPr>
          <p:cNvPr id="4" name="Title 1"/>
          <p:cNvSpPr txBox="1">
            <a:spLocks/>
          </p:cNvSpPr>
          <p:nvPr/>
        </p:nvSpPr>
        <p:spPr>
          <a:xfrm>
            <a:off x="300961" y="1981200"/>
            <a:ext cx="11506200" cy="1295400"/>
          </a:xfrm>
          <a:prstGeom prst="rect">
            <a:avLst/>
          </a:prstGeom>
          <a:solidFill>
            <a:schemeClr val="bg1"/>
          </a:solidFill>
        </p:spPr>
        <p:txBody>
          <a:bodyPr vert="horz" lIns="91440" tIns="45720" rIns="91440" bIns="45720" numCol="3"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marL="457200" indent="-457200">
              <a:lnSpc>
                <a:spcPct val="100000"/>
              </a:lnSpc>
              <a:buFont typeface="Arial" panose="020B0604020202020204" pitchFamily="34" charset="0"/>
              <a:buChar char="•"/>
            </a:pPr>
            <a:r>
              <a:rPr lang="en-US" sz="2800" b="0" dirty="0" smtClean="0">
                <a:solidFill>
                  <a:schemeClr val="accent1">
                    <a:lumMod val="75000"/>
                  </a:schemeClr>
                </a:solidFill>
              </a:rPr>
              <a:t>Google Maps,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Google Analytics,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Google </a:t>
            </a:r>
            <a:r>
              <a:rPr lang="en-US" sz="2800" b="0" dirty="0">
                <a:solidFill>
                  <a:schemeClr val="accent1">
                    <a:lumMod val="75000"/>
                  </a:schemeClr>
                </a:solidFill>
              </a:rPr>
              <a:t>Play (</a:t>
            </a:r>
            <a:r>
              <a:rPr lang="en-US" sz="2800" b="0" dirty="0" smtClean="0">
                <a:solidFill>
                  <a:schemeClr val="accent1">
                    <a:lumMod val="75000"/>
                  </a:schemeClr>
                </a:solidFill>
              </a:rPr>
              <a:t>Store),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Web Services,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Google Glass,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Drones,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Project Loon,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Google Chrome, </a:t>
            </a:r>
          </a:p>
          <a:p>
            <a:pPr marL="457200" indent="-457200">
              <a:lnSpc>
                <a:spcPct val="100000"/>
              </a:lnSpc>
              <a:buFont typeface="Arial" panose="020B0604020202020204" pitchFamily="34" charset="0"/>
              <a:buChar char="•"/>
            </a:pPr>
            <a:r>
              <a:rPr lang="en-US" sz="2800" b="0" dirty="0" smtClean="0">
                <a:solidFill>
                  <a:schemeClr val="accent1">
                    <a:lumMod val="75000"/>
                  </a:schemeClr>
                </a:solidFill>
              </a:rPr>
              <a:t>etc</a:t>
            </a:r>
            <a:r>
              <a:rPr lang="en-US" sz="2800" b="0" dirty="0">
                <a:solidFill>
                  <a:schemeClr val="accent1">
                    <a:lumMod val="75000"/>
                  </a:schemeClr>
                </a:solidFill>
              </a:rPr>
              <a:t>. </a:t>
            </a:r>
            <a:endParaRPr lang="en-US" sz="2800" b="0" dirty="0" smtClean="0">
              <a:solidFill>
                <a:schemeClr val="accent1">
                  <a:lumMod val="75000"/>
                </a:schemeClr>
              </a:solidFill>
            </a:endParaRPr>
          </a:p>
        </p:txBody>
      </p:sp>
      <p:sp>
        <p:nvSpPr>
          <p:cNvPr id="6" name="Title 1"/>
          <p:cNvSpPr txBox="1">
            <a:spLocks/>
          </p:cNvSpPr>
          <p:nvPr/>
        </p:nvSpPr>
        <p:spPr>
          <a:xfrm>
            <a:off x="300961" y="3452191"/>
            <a:ext cx="11506200" cy="990600"/>
          </a:xfrm>
          <a:prstGeom prst="rect">
            <a:avLst/>
          </a:prstGeom>
          <a:solidFill>
            <a:schemeClr val="bg1"/>
          </a:solid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2800" b="0" dirty="0" smtClean="0">
                <a:solidFill>
                  <a:schemeClr val="accent1">
                    <a:lumMod val="75000"/>
                  </a:schemeClr>
                </a:solidFill>
              </a:rPr>
              <a:t>These and </a:t>
            </a:r>
            <a:r>
              <a:rPr lang="en-US" sz="2800" b="0" dirty="0">
                <a:solidFill>
                  <a:schemeClr val="accent1">
                    <a:lumMod val="75000"/>
                  </a:schemeClr>
                </a:solidFill>
              </a:rPr>
              <a:t>other technologies </a:t>
            </a:r>
            <a:r>
              <a:rPr lang="en-US" sz="2800" b="0" dirty="0" smtClean="0">
                <a:solidFill>
                  <a:schemeClr val="accent1">
                    <a:lumMod val="75000"/>
                  </a:schemeClr>
                </a:solidFill>
              </a:rPr>
              <a:t>may </a:t>
            </a:r>
            <a:r>
              <a:rPr lang="en-US" sz="2800" b="0" dirty="0">
                <a:solidFill>
                  <a:schemeClr val="accent1">
                    <a:lumMod val="75000"/>
                  </a:schemeClr>
                </a:solidFill>
              </a:rPr>
              <a:t>converge in the </a:t>
            </a:r>
            <a:r>
              <a:rPr lang="en-US" sz="2800" b="0" dirty="0" smtClean="0">
                <a:solidFill>
                  <a:schemeClr val="accent1">
                    <a:lumMod val="75000"/>
                  </a:schemeClr>
                </a:solidFill>
              </a:rPr>
              <a:t>future into more powerful products. </a:t>
            </a:r>
            <a:endParaRPr lang="en-US" sz="2800" b="0" dirty="0">
              <a:solidFill>
                <a:schemeClr val="accent1">
                  <a:lumMod val="75000"/>
                </a:schemeClr>
              </a:solidFill>
            </a:endParaRPr>
          </a:p>
        </p:txBody>
      </p:sp>
    </p:spTree>
    <p:extLst>
      <p:ext uri="{BB962C8B-B14F-4D97-AF65-F5344CB8AC3E}">
        <p14:creationId xmlns:p14="http://schemas.microsoft.com/office/powerpoint/2010/main" val="338888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8012" y="304800"/>
            <a:ext cx="10972800" cy="6324600"/>
          </a:xfrm>
        </p:spPr>
        <p:txBody>
          <a:bodyPr>
            <a:normAutofit fontScale="90000"/>
          </a:bodyPr>
          <a:lstStyle/>
          <a:p>
            <a:pPr algn="ctr">
              <a:lnSpc>
                <a:spcPct val="100000"/>
              </a:lnSpc>
            </a:pPr>
            <a:r>
              <a:rPr lang="en-US" sz="4900" dirty="0" smtClean="0"/>
              <a:t>Conclusion</a:t>
            </a:r>
            <a:br>
              <a:rPr lang="en-US" sz="4900" dirty="0" smtClean="0"/>
            </a:br>
            <a:r>
              <a:rPr lang="en-US" sz="3600" dirty="0" smtClean="0"/>
              <a:t>Team </a:t>
            </a:r>
            <a:r>
              <a:rPr lang="en-US" sz="3600" dirty="0"/>
              <a:t>Case Study</a:t>
            </a:r>
            <a:r>
              <a:rPr lang="en-US" sz="3600" dirty="0" smtClean="0"/>
              <a:t>: e-Commerce </a:t>
            </a:r>
            <a:r>
              <a:rPr lang="en-US" sz="3600" dirty="0"/>
              <a:t>Success </a:t>
            </a:r>
            <a:r>
              <a:rPr lang="en-US" sz="3600" dirty="0" smtClean="0"/>
              <a:t>of </a:t>
            </a:r>
            <a:r>
              <a:rPr lang="en-US" sz="3600" u="sng" dirty="0" smtClean="0"/>
              <a:t>Answers.com</a:t>
            </a:r>
            <a:r>
              <a:rPr lang="en-US" sz="3600" dirty="0" smtClean="0"/>
              <a:t> </a:t>
            </a:r>
            <a:r>
              <a:rPr lang="en-US" sz="4800" dirty="0"/>
              <a:t/>
            </a:r>
            <a:br>
              <a:rPr lang="en-US" sz="4800" dirty="0"/>
            </a:br>
            <a:r>
              <a:rPr lang="en-US" sz="1800" dirty="0" smtClean="0">
                <a:solidFill>
                  <a:schemeClr val="accent1">
                    <a:lumMod val="75000"/>
                  </a:schemeClr>
                </a:solidFill>
              </a:rPr>
              <a:t/>
            </a:r>
            <a:br>
              <a:rPr lang="en-US" sz="1800" dirty="0" smtClean="0">
                <a:solidFill>
                  <a:schemeClr val="accent1">
                    <a:lumMod val="75000"/>
                  </a:schemeClr>
                </a:solidFill>
              </a:rPr>
            </a:br>
            <a:r>
              <a:rPr lang="en-US" sz="3100" u="sng" dirty="0" smtClean="0">
                <a:solidFill>
                  <a:schemeClr val="accent1">
                    <a:lumMod val="75000"/>
                  </a:schemeClr>
                </a:solidFill>
              </a:rPr>
              <a:t>Answers.com</a:t>
            </a:r>
            <a:r>
              <a:rPr lang="en-US" sz="3100" dirty="0" smtClean="0">
                <a:solidFill>
                  <a:schemeClr val="accent1">
                    <a:lumMod val="75000"/>
                  </a:schemeClr>
                </a:solidFill>
              </a:rPr>
              <a:t> uses AdSense to </a:t>
            </a:r>
            <a:r>
              <a:rPr lang="en-US" sz="3100" dirty="0">
                <a:solidFill>
                  <a:schemeClr val="accent1">
                    <a:lumMod val="75000"/>
                  </a:schemeClr>
                </a:solidFill>
              </a:rPr>
              <a:t>have a robust and profitable mobile </a:t>
            </a:r>
            <a:r>
              <a:rPr lang="en-US" sz="3100" dirty="0" smtClean="0">
                <a:solidFill>
                  <a:schemeClr val="accent1">
                    <a:lumMod val="75000"/>
                  </a:schemeClr>
                </a:solidFill>
              </a:rPr>
              <a:t>video ad business. Other Google technologies are converging to possibly approach an ‘enjoyable user experience’ while viewing ads. </a:t>
            </a:r>
            <a:br>
              <a:rPr lang="en-US" sz="3100" dirty="0" smtClean="0">
                <a:solidFill>
                  <a:schemeClr val="accent1">
                    <a:lumMod val="75000"/>
                  </a:schemeClr>
                </a:solidFill>
              </a:rPr>
            </a:br>
            <a:r>
              <a:rPr lang="en-US" sz="1300" dirty="0" smtClean="0">
                <a:solidFill>
                  <a:schemeClr val="accent1">
                    <a:lumMod val="75000"/>
                  </a:schemeClr>
                </a:solidFill>
              </a:rPr>
              <a:t> </a:t>
            </a:r>
            <a:r>
              <a:rPr lang="en-US" sz="3100" dirty="0" smtClean="0">
                <a:solidFill>
                  <a:schemeClr val="accent1">
                    <a:lumMod val="75000"/>
                  </a:schemeClr>
                </a:solidFill>
              </a:rPr>
              <a:t/>
            </a:r>
            <a:br>
              <a:rPr lang="en-US" sz="3100" dirty="0" smtClean="0">
                <a:solidFill>
                  <a:schemeClr val="accent1">
                    <a:lumMod val="75000"/>
                  </a:schemeClr>
                </a:solidFill>
              </a:rPr>
            </a:br>
            <a:r>
              <a:rPr lang="en-US" sz="3100" dirty="0" smtClean="0">
                <a:solidFill>
                  <a:schemeClr val="accent1">
                    <a:lumMod val="75000"/>
                  </a:schemeClr>
                </a:solidFill>
              </a:rPr>
              <a:t>The recent development of Apple’s next mobile browser to allow users to reduce ads – will be interesting. I believe it’ll be a market shake-out. To compete with a ‘no ads’ user experience </a:t>
            </a:r>
            <a:br>
              <a:rPr lang="en-US" sz="3100" dirty="0" smtClean="0">
                <a:solidFill>
                  <a:schemeClr val="accent1">
                    <a:lumMod val="75000"/>
                  </a:schemeClr>
                </a:solidFill>
              </a:rPr>
            </a:br>
            <a:r>
              <a:rPr lang="en-US" sz="3100" dirty="0" smtClean="0">
                <a:solidFill>
                  <a:schemeClr val="accent1">
                    <a:lumMod val="75000"/>
                  </a:schemeClr>
                </a:solidFill>
              </a:rPr>
              <a:t>may require an ‘enjoyable </a:t>
            </a:r>
            <a:r>
              <a:rPr lang="en-US" sz="3100" dirty="0">
                <a:solidFill>
                  <a:schemeClr val="accent1">
                    <a:lumMod val="75000"/>
                  </a:schemeClr>
                </a:solidFill>
              </a:rPr>
              <a:t>user </a:t>
            </a:r>
            <a:r>
              <a:rPr lang="en-US" sz="3100" dirty="0" smtClean="0">
                <a:solidFill>
                  <a:schemeClr val="accent1">
                    <a:lumMod val="75000"/>
                  </a:schemeClr>
                </a:solidFill>
              </a:rPr>
              <a:t>experience’ with ads.</a:t>
            </a:r>
            <a:br>
              <a:rPr lang="en-US" sz="3100" dirty="0" smtClean="0">
                <a:solidFill>
                  <a:schemeClr val="accent1">
                    <a:lumMod val="75000"/>
                  </a:schemeClr>
                </a:solidFill>
              </a:rPr>
            </a:br>
            <a:r>
              <a:rPr lang="en-US" sz="1300" dirty="0" smtClean="0">
                <a:solidFill>
                  <a:schemeClr val="accent1">
                    <a:lumMod val="75000"/>
                  </a:schemeClr>
                </a:solidFill>
              </a:rPr>
              <a:t/>
            </a:r>
            <a:br>
              <a:rPr lang="en-US" sz="1300" dirty="0" smtClean="0">
                <a:solidFill>
                  <a:schemeClr val="accent1">
                    <a:lumMod val="75000"/>
                  </a:schemeClr>
                </a:solidFill>
              </a:rPr>
            </a:br>
            <a:r>
              <a:rPr lang="en-US" sz="3100" dirty="0" smtClean="0">
                <a:solidFill>
                  <a:schemeClr val="accent1">
                    <a:lumMod val="75000"/>
                  </a:schemeClr>
                </a:solidFill>
              </a:rPr>
              <a:t>Sometimes on TV, I like the commercials better than the TV show. </a:t>
            </a:r>
            <a:br>
              <a:rPr lang="en-US" sz="3100" dirty="0" smtClean="0">
                <a:solidFill>
                  <a:schemeClr val="accent1">
                    <a:lumMod val="75000"/>
                  </a:schemeClr>
                </a:solidFill>
              </a:rPr>
            </a:br>
            <a:r>
              <a:rPr lang="en-US" sz="3100" smtClean="0">
                <a:solidFill>
                  <a:schemeClr val="accent1">
                    <a:lumMod val="75000"/>
                  </a:schemeClr>
                </a:solidFill>
              </a:rPr>
              <a:t>And this </a:t>
            </a:r>
            <a:r>
              <a:rPr lang="en-US" sz="3100" dirty="0" smtClean="0">
                <a:solidFill>
                  <a:schemeClr val="accent1">
                    <a:lumMod val="75000"/>
                  </a:schemeClr>
                </a:solidFill>
              </a:rPr>
              <a:t>may be the case with mobile ads in the future.</a:t>
            </a:r>
            <a:br>
              <a:rPr lang="en-US" sz="3100" dirty="0" smtClean="0">
                <a:solidFill>
                  <a:schemeClr val="accent1">
                    <a:lumMod val="75000"/>
                  </a:schemeClr>
                </a:solidFill>
              </a:rPr>
            </a:br>
            <a:r>
              <a:rPr lang="en-US" sz="3100" dirty="0" smtClean="0">
                <a:solidFill>
                  <a:schemeClr val="accent1">
                    <a:lumMod val="75000"/>
                  </a:schemeClr>
                </a:solidFill>
              </a:rPr>
              <a:t/>
            </a:r>
            <a:br>
              <a:rPr lang="en-US" sz="3100" dirty="0" smtClean="0">
                <a:solidFill>
                  <a:schemeClr val="accent1">
                    <a:lumMod val="75000"/>
                  </a:schemeClr>
                </a:solidFill>
              </a:rPr>
            </a:br>
            <a:endParaRPr lang="en-US" sz="1200" dirty="0">
              <a:solidFill>
                <a:schemeClr val="accent1">
                  <a:lumMod val="75000"/>
                </a:schemeClr>
              </a:solidFill>
            </a:endParaRPr>
          </a:p>
        </p:txBody>
      </p:sp>
    </p:spTree>
    <p:extLst>
      <p:ext uri="{BB962C8B-B14F-4D97-AF65-F5344CB8AC3E}">
        <p14:creationId xmlns:p14="http://schemas.microsoft.com/office/powerpoint/2010/main" val="223533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08012" y="304800"/>
            <a:ext cx="10972800" cy="6324600"/>
          </a:xfrm>
        </p:spPr>
        <p:txBody>
          <a:bodyPr>
            <a:normAutofit fontScale="90000"/>
          </a:bodyPr>
          <a:lstStyle/>
          <a:p>
            <a:pPr algn="ctr">
              <a:lnSpc>
                <a:spcPct val="100000"/>
              </a:lnSpc>
            </a:pPr>
            <a:r>
              <a:rPr lang="en-US" sz="4900" dirty="0" smtClean="0"/>
              <a:t>References</a:t>
            </a:r>
            <a:br>
              <a:rPr lang="en-US" sz="4900" dirty="0" smtClean="0"/>
            </a:br>
            <a:r>
              <a:rPr lang="en-US" sz="3600" dirty="0" smtClean="0"/>
              <a:t>Team </a:t>
            </a:r>
            <a:r>
              <a:rPr lang="en-US" sz="3600" dirty="0"/>
              <a:t>Case Study</a:t>
            </a:r>
            <a:r>
              <a:rPr lang="en-US" sz="3600" dirty="0" smtClean="0"/>
              <a:t>: e-Commerce </a:t>
            </a:r>
            <a:r>
              <a:rPr lang="en-US" sz="3600" dirty="0"/>
              <a:t>Success </a:t>
            </a:r>
            <a:r>
              <a:rPr lang="en-US" sz="3600" dirty="0" smtClean="0"/>
              <a:t>of </a:t>
            </a:r>
            <a:r>
              <a:rPr lang="en-US" sz="3600" u="sng" dirty="0" smtClean="0"/>
              <a:t>Answers.com</a:t>
            </a:r>
            <a:r>
              <a:rPr lang="en-US" sz="3600" dirty="0" smtClean="0"/>
              <a:t> </a:t>
            </a:r>
            <a:r>
              <a:rPr lang="en-US" sz="4800" dirty="0"/>
              <a:t/>
            </a:r>
            <a:br>
              <a:rPr lang="en-US" sz="4800" dirty="0"/>
            </a:br>
            <a:r>
              <a:rPr lang="en-US" sz="1800" dirty="0" smtClean="0">
                <a:solidFill>
                  <a:schemeClr val="accent1">
                    <a:lumMod val="75000"/>
                  </a:schemeClr>
                </a:solidFill>
              </a:rPr>
              <a:t/>
            </a:r>
            <a:br>
              <a:rPr lang="en-US" sz="1800" dirty="0" smtClean="0">
                <a:solidFill>
                  <a:schemeClr val="accent1">
                    <a:lumMod val="75000"/>
                  </a:schemeClr>
                </a:solidFill>
              </a:rPr>
            </a:br>
            <a:r>
              <a:rPr lang="en-US" sz="3100" u="sng" dirty="0">
                <a:solidFill>
                  <a:schemeClr val="accent1">
                    <a:lumMod val="75000"/>
                  </a:schemeClr>
                </a:solidFill>
              </a:rPr>
              <a:t>Google Inc. (2015, Sep 28). Google Ads. </a:t>
            </a:r>
            <a:r>
              <a:rPr lang="en-US" sz="3100" u="sng" dirty="0" smtClean="0">
                <a:solidFill>
                  <a:schemeClr val="accent1">
                    <a:lumMod val="75000"/>
                  </a:schemeClr>
                </a:solidFill>
              </a:rPr>
              <a:t/>
            </a:r>
            <a:br>
              <a:rPr lang="en-US" sz="3100" u="sng" dirty="0" smtClean="0">
                <a:solidFill>
                  <a:schemeClr val="accent1">
                    <a:lumMod val="75000"/>
                  </a:schemeClr>
                </a:solidFill>
              </a:rPr>
            </a:br>
            <a:r>
              <a:rPr lang="en-US" sz="2700" u="sng" dirty="0" smtClean="0">
                <a:solidFill>
                  <a:schemeClr val="accent1">
                    <a:lumMod val="75000"/>
                  </a:schemeClr>
                </a:solidFill>
              </a:rPr>
              <a:t>Retrieved </a:t>
            </a:r>
            <a:r>
              <a:rPr lang="en-US" sz="2700" u="sng" dirty="0">
                <a:solidFill>
                  <a:schemeClr val="accent1">
                    <a:lumMod val="75000"/>
                  </a:schemeClr>
                </a:solidFill>
              </a:rPr>
              <a:t>from Google: http://www.google.com/ads/</a:t>
            </a:r>
            <a:br>
              <a:rPr lang="en-US" sz="2700" u="sng" dirty="0">
                <a:solidFill>
                  <a:schemeClr val="accent1">
                    <a:lumMod val="75000"/>
                  </a:schemeClr>
                </a:solidFill>
              </a:rPr>
            </a:br>
            <a:r>
              <a:rPr lang="en-US" sz="1300" u="sng" dirty="0" smtClean="0">
                <a:solidFill>
                  <a:schemeClr val="accent1">
                    <a:lumMod val="75000"/>
                  </a:schemeClr>
                </a:solidFill>
              </a:rPr>
              <a:t/>
            </a:r>
            <a:br>
              <a:rPr lang="en-US" sz="1300" u="sng" dirty="0" smtClean="0">
                <a:solidFill>
                  <a:schemeClr val="accent1">
                    <a:lumMod val="75000"/>
                  </a:schemeClr>
                </a:solidFill>
              </a:rPr>
            </a:br>
            <a:r>
              <a:rPr lang="en-US" sz="1300" u="sng" dirty="0" smtClean="0">
                <a:solidFill>
                  <a:schemeClr val="accent1">
                    <a:lumMod val="75000"/>
                  </a:schemeClr>
                </a:solidFill>
              </a:rPr>
              <a:t/>
            </a:r>
            <a:br>
              <a:rPr lang="en-US" sz="1300" u="sng" dirty="0" smtClean="0">
                <a:solidFill>
                  <a:schemeClr val="accent1">
                    <a:lumMod val="75000"/>
                  </a:schemeClr>
                </a:solidFill>
              </a:rPr>
            </a:br>
            <a:r>
              <a:rPr lang="en-US" sz="3100" u="sng" dirty="0" smtClean="0">
                <a:solidFill>
                  <a:schemeClr val="accent1">
                    <a:lumMod val="75000"/>
                  </a:schemeClr>
                </a:solidFill>
              </a:rPr>
              <a:t>Horan</a:t>
            </a:r>
            <a:r>
              <a:rPr lang="en-US" sz="3100" u="sng" dirty="0">
                <a:solidFill>
                  <a:schemeClr val="accent1">
                    <a:lumMod val="75000"/>
                  </a:schemeClr>
                </a:solidFill>
              </a:rPr>
              <a:t>, P. (2015). Peter Horan, President and COO of Answer.com. </a:t>
            </a:r>
            <a:r>
              <a:rPr lang="en-US" sz="2700" u="sng" dirty="0">
                <a:solidFill>
                  <a:schemeClr val="accent1">
                    <a:lumMod val="75000"/>
                  </a:schemeClr>
                </a:solidFill>
              </a:rPr>
              <a:t>(Google, Interviewer)</a:t>
            </a:r>
            <a:br>
              <a:rPr lang="en-US" sz="2700" u="sng" dirty="0">
                <a:solidFill>
                  <a:schemeClr val="accent1">
                    <a:lumMod val="75000"/>
                  </a:schemeClr>
                </a:solidFill>
              </a:rPr>
            </a:br>
            <a:r>
              <a:rPr lang="en-US" sz="1300" u="sng" dirty="0" smtClean="0">
                <a:solidFill>
                  <a:schemeClr val="accent1">
                    <a:lumMod val="75000"/>
                  </a:schemeClr>
                </a:solidFill>
              </a:rPr>
              <a:t/>
            </a:r>
            <a:br>
              <a:rPr lang="en-US" sz="1300" u="sng" dirty="0" smtClean="0">
                <a:solidFill>
                  <a:schemeClr val="accent1">
                    <a:lumMod val="75000"/>
                  </a:schemeClr>
                </a:solidFill>
              </a:rPr>
            </a:br>
            <a:r>
              <a:rPr lang="en-US" sz="1300" u="sng" dirty="0" smtClean="0">
                <a:solidFill>
                  <a:schemeClr val="accent1">
                    <a:lumMod val="75000"/>
                  </a:schemeClr>
                </a:solidFill>
              </a:rPr>
              <a:t/>
            </a:r>
            <a:br>
              <a:rPr lang="en-US" sz="1300" u="sng" dirty="0" smtClean="0">
                <a:solidFill>
                  <a:schemeClr val="accent1">
                    <a:lumMod val="75000"/>
                  </a:schemeClr>
                </a:solidFill>
              </a:rPr>
            </a:br>
            <a:r>
              <a:rPr lang="en-US" sz="3100" u="sng" dirty="0" smtClean="0">
                <a:solidFill>
                  <a:schemeClr val="accent1">
                    <a:lumMod val="75000"/>
                  </a:schemeClr>
                </a:solidFill>
              </a:rPr>
              <a:t>Laudon</a:t>
            </a:r>
            <a:r>
              <a:rPr lang="en-US" sz="3100" u="sng" dirty="0">
                <a:solidFill>
                  <a:schemeClr val="accent1">
                    <a:lumMod val="75000"/>
                  </a:schemeClr>
                </a:solidFill>
              </a:rPr>
              <a:t>, K. C., &amp; </a:t>
            </a:r>
            <a:r>
              <a:rPr lang="en-US" sz="3100" u="sng" dirty="0" err="1">
                <a:solidFill>
                  <a:schemeClr val="accent1">
                    <a:lumMod val="75000"/>
                  </a:schemeClr>
                </a:solidFill>
              </a:rPr>
              <a:t>Traver</a:t>
            </a:r>
            <a:r>
              <a:rPr lang="en-US" sz="3100" u="sng" dirty="0">
                <a:solidFill>
                  <a:schemeClr val="accent1">
                    <a:lumMod val="75000"/>
                  </a:schemeClr>
                </a:solidFill>
              </a:rPr>
              <a:t>, C. G. (2015). </a:t>
            </a:r>
            <a:r>
              <a:rPr lang="en-US" sz="2700" u="sng" dirty="0">
                <a:solidFill>
                  <a:schemeClr val="accent1">
                    <a:lumMod val="75000"/>
                  </a:schemeClr>
                </a:solidFill>
              </a:rPr>
              <a:t>E-commerce 2015. Business. Technology. Society. 11th Edition. Pearson Education, Inc.</a:t>
            </a:r>
            <a:br>
              <a:rPr lang="en-US" sz="2700" u="sng" dirty="0">
                <a:solidFill>
                  <a:schemeClr val="accent1">
                    <a:lumMod val="75000"/>
                  </a:schemeClr>
                </a:solidFill>
              </a:rPr>
            </a:br>
            <a:r>
              <a:rPr lang="en-US" sz="1300" u="sng" dirty="0" smtClean="0">
                <a:solidFill>
                  <a:schemeClr val="accent1">
                    <a:lumMod val="75000"/>
                  </a:schemeClr>
                </a:solidFill>
              </a:rPr>
              <a:t/>
            </a:r>
            <a:br>
              <a:rPr lang="en-US" sz="1300" u="sng" dirty="0" smtClean="0">
                <a:solidFill>
                  <a:schemeClr val="accent1">
                    <a:lumMod val="75000"/>
                  </a:schemeClr>
                </a:solidFill>
              </a:rPr>
            </a:br>
            <a:r>
              <a:rPr lang="en-US" sz="1300" u="sng" dirty="0">
                <a:solidFill>
                  <a:schemeClr val="accent1">
                    <a:lumMod val="75000"/>
                  </a:schemeClr>
                </a:solidFill>
              </a:rPr>
              <a:t/>
            </a:r>
            <a:br>
              <a:rPr lang="en-US" sz="1300" u="sng" dirty="0">
                <a:solidFill>
                  <a:schemeClr val="accent1">
                    <a:lumMod val="75000"/>
                  </a:schemeClr>
                </a:solidFill>
              </a:rPr>
            </a:br>
            <a:r>
              <a:rPr lang="en-US" sz="3100" u="sng" dirty="0" smtClean="0">
                <a:solidFill>
                  <a:schemeClr val="accent1">
                    <a:lumMod val="75000"/>
                  </a:schemeClr>
                </a:solidFill>
              </a:rPr>
              <a:t>Django Packages </a:t>
            </a:r>
            <a:r>
              <a:rPr lang="en-US" sz="3100" u="sng" dirty="0">
                <a:solidFill>
                  <a:schemeClr val="accent1">
                    <a:lumMod val="75000"/>
                  </a:schemeClr>
                </a:solidFill>
              </a:rPr>
              <a:t>(2015, Sep 2). </a:t>
            </a:r>
            <a:r>
              <a:rPr lang="en-US" sz="2700" b="0" i="1" u="sng" dirty="0" smtClean="0">
                <a:solidFill>
                  <a:schemeClr val="accent1">
                    <a:lumMod val="75000"/>
                  </a:schemeClr>
                </a:solidFill>
              </a:rPr>
              <a:t>A directory </a:t>
            </a:r>
            <a:r>
              <a:rPr lang="en-US" sz="2700" b="0" i="1" u="sng" dirty="0">
                <a:solidFill>
                  <a:schemeClr val="accent1">
                    <a:lumMod val="75000"/>
                  </a:schemeClr>
                </a:solidFill>
              </a:rPr>
              <a:t>of reusable apps, sites, tools, and more for your Django </a:t>
            </a:r>
            <a:r>
              <a:rPr lang="en-US" sz="2700" b="0" i="1" u="sng" dirty="0" smtClean="0">
                <a:solidFill>
                  <a:schemeClr val="accent1">
                    <a:lumMod val="75000"/>
                  </a:schemeClr>
                </a:solidFill>
              </a:rPr>
              <a:t>projects.</a:t>
            </a:r>
            <a:r>
              <a:rPr lang="en-US" sz="2700" u="sng" dirty="0" smtClean="0">
                <a:solidFill>
                  <a:schemeClr val="accent1">
                    <a:lumMod val="75000"/>
                  </a:schemeClr>
                </a:solidFill>
              </a:rPr>
              <a:t> Retrieved from https</a:t>
            </a:r>
            <a:r>
              <a:rPr lang="en-US" sz="2700" u="sng" dirty="0">
                <a:solidFill>
                  <a:schemeClr val="accent1">
                    <a:lumMod val="75000"/>
                  </a:schemeClr>
                </a:solidFill>
              </a:rPr>
              <a:t>://www.djangopackages.com/grids/g/google-app-engine/</a:t>
            </a:r>
            <a:r>
              <a:rPr lang="en-US" sz="3100" u="sng" dirty="0">
                <a:solidFill>
                  <a:schemeClr val="accent1">
                    <a:lumMod val="75000"/>
                  </a:schemeClr>
                </a:solidFill>
              </a:rPr>
              <a:t> </a:t>
            </a:r>
            <a:r>
              <a:rPr lang="en-US" sz="3100" u="sng" dirty="0" smtClean="0">
                <a:solidFill>
                  <a:schemeClr val="accent1">
                    <a:lumMod val="75000"/>
                  </a:schemeClr>
                </a:solidFill>
              </a:rPr>
              <a:t/>
            </a:r>
            <a:br>
              <a:rPr lang="en-US" sz="3100" u="sng" dirty="0" smtClean="0">
                <a:solidFill>
                  <a:schemeClr val="accent1">
                    <a:lumMod val="75000"/>
                  </a:schemeClr>
                </a:solidFill>
              </a:rPr>
            </a:br>
            <a:endParaRPr lang="en-US" sz="1200" dirty="0">
              <a:solidFill>
                <a:schemeClr val="accent1">
                  <a:lumMod val="75000"/>
                </a:schemeClr>
              </a:solidFill>
            </a:endParaRPr>
          </a:p>
        </p:txBody>
      </p:sp>
    </p:spTree>
    <p:extLst>
      <p:ext uri="{BB962C8B-B14F-4D97-AF65-F5344CB8AC3E}">
        <p14:creationId xmlns:p14="http://schemas.microsoft.com/office/powerpoint/2010/main" val="156762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212" y="149087"/>
            <a:ext cx="10256520" cy="6410325"/>
          </a:xfrm>
          <a:prstGeom prst="rect">
            <a:avLst/>
          </a:prstGeom>
        </p:spPr>
      </p:pic>
      <p:sp>
        <p:nvSpPr>
          <p:cNvPr id="5" name="Title 1"/>
          <p:cNvSpPr txBox="1">
            <a:spLocks/>
          </p:cNvSpPr>
          <p:nvPr/>
        </p:nvSpPr>
        <p:spPr>
          <a:xfrm>
            <a:off x="1065212" y="457200"/>
            <a:ext cx="6553200" cy="1125772"/>
          </a:xfrm>
          <a:prstGeom prst="rect">
            <a:avLst/>
          </a:prstGeom>
          <a:noFill/>
        </p:spPr>
        <p:txBody>
          <a:bodyPr vert="horz" lIns="91440" tIns="45720" rIns="91440" bIns="45720" rtlCol="0" anchor="b">
            <a:noAutofit/>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gn="ctr">
              <a:lnSpc>
                <a:spcPct val="100000"/>
              </a:lnSpc>
            </a:pPr>
            <a:r>
              <a:rPr lang="en-US" sz="4800" b="0" dirty="0" smtClean="0">
                <a:solidFill>
                  <a:schemeClr val="tx1"/>
                </a:solidFill>
                <a:latin typeface="Aldhabi" panose="01000000000000000000" pitchFamily="2" charset="-78"/>
                <a:cs typeface="Aldhabi" panose="01000000000000000000" pitchFamily="2" charset="-78"/>
              </a:rPr>
              <a:t>Team Case Study: </a:t>
            </a:r>
            <a:br>
              <a:rPr lang="en-US" sz="4800" b="0" dirty="0" smtClean="0">
                <a:solidFill>
                  <a:schemeClr val="tx1"/>
                </a:solidFill>
                <a:latin typeface="Aldhabi" panose="01000000000000000000" pitchFamily="2" charset="-78"/>
                <a:cs typeface="Aldhabi" panose="01000000000000000000" pitchFamily="2" charset="-78"/>
              </a:rPr>
            </a:br>
            <a:r>
              <a:rPr lang="en-US" sz="7200" b="0" baseline="30000" dirty="0" smtClean="0">
                <a:solidFill>
                  <a:schemeClr val="tx1"/>
                </a:solidFill>
                <a:latin typeface="Aldhabi" panose="01000000000000000000" pitchFamily="2" charset="-78"/>
                <a:cs typeface="Aldhabi" panose="01000000000000000000" pitchFamily="2" charset="-78"/>
              </a:rPr>
              <a:t>e-Commerce Success of </a:t>
            </a:r>
            <a:r>
              <a:rPr lang="en-US" sz="7200" b="0" u="sng" baseline="30000" dirty="0" smtClean="0">
                <a:solidFill>
                  <a:schemeClr val="tx1"/>
                </a:solidFill>
                <a:latin typeface="Aldhabi" panose="01000000000000000000" pitchFamily="2" charset="-78"/>
                <a:cs typeface="Aldhabi" panose="01000000000000000000" pitchFamily="2" charset="-78"/>
              </a:rPr>
              <a:t>Answers.com</a:t>
            </a:r>
            <a:r>
              <a:rPr lang="en-US" sz="7200" b="0" baseline="30000" dirty="0" smtClean="0">
                <a:solidFill>
                  <a:schemeClr val="tx1"/>
                </a:solidFill>
                <a:latin typeface="Aldhabi" panose="01000000000000000000" pitchFamily="2" charset="-78"/>
                <a:cs typeface="Aldhabi" panose="01000000000000000000" pitchFamily="2" charset="-78"/>
              </a:rPr>
              <a:t> </a:t>
            </a:r>
            <a:endParaRPr lang="en-US" sz="7200" b="0" baseline="30000" dirty="0">
              <a:solidFill>
                <a:schemeClr val="tx1"/>
              </a:solidFill>
              <a:latin typeface="Aldhabi" panose="01000000000000000000" pitchFamily="2" charset="-78"/>
              <a:cs typeface="Aldhabi" panose="01000000000000000000" pitchFamily="2" charset="-78"/>
            </a:endParaRPr>
          </a:p>
        </p:txBody>
      </p:sp>
    </p:spTree>
    <p:extLst>
      <p:ext uri="{BB962C8B-B14F-4D97-AF65-F5344CB8AC3E}">
        <p14:creationId xmlns:p14="http://schemas.microsoft.com/office/powerpoint/2010/main" val="373337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65212" y="304800"/>
            <a:ext cx="9677398" cy="6324600"/>
          </a:xfrm>
        </p:spPr>
        <p:txBody>
          <a:bodyPr>
            <a:normAutofit/>
          </a:bodyPr>
          <a:lstStyle/>
          <a:p>
            <a:pPr algn="ctr">
              <a:lnSpc>
                <a:spcPct val="100000"/>
              </a:lnSpc>
            </a:pPr>
            <a:r>
              <a:rPr lang="en-US" sz="4900" dirty="0"/>
              <a:t>Team Case Study:</a:t>
            </a:r>
            <a:br>
              <a:rPr lang="en-US" sz="4900" dirty="0"/>
            </a:br>
            <a:r>
              <a:rPr lang="en-US" sz="4900" dirty="0"/>
              <a:t>e-Commerce Success of </a:t>
            </a:r>
            <a:r>
              <a:rPr lang="en-US" sz="4800" dirty="0"/>
              <a:t/>
            </a:r>
            <a:br>
              <a:rPr lang="en-US" sz="4800" dirty="0"/>
            </a:br>
            <a:r>
              <a:rPr lang="en-US" sz="7300" u="sng" dirty="0"/>
              <a:t>Answers.com</a:t>
            </a:r>
            <a:r>
              <a:rPr lang="en-US" sz="7300" dirty="0"/>
              <a:t/>
            </a:r>
            <a:br>
              <a:rPr lang="en-US" sz="7300" dirty="0"/>
            </a:br>
            <a:r>
              <a:rPr lang="en-US" sz="1800" dirty="0" smtClean="0">
                <a:solidFill>
                  <a:schemeClr val="accent1">
                    <a:lumMod val="75000"/>
                  </a:schemeClr>
                </a:solidFill>
              </a:rPr>
              <a:t/>
            </a:r>
            <a:br>
              <a:rPr lang="en-US" sz="1800" dirty="0" smtClean="0">
                <a:solidFill>
                  <a:schemeClr val="accent1">
                    <a:lumMod val="75000"/>
                  </a:schemeClr>
                </a:solidFill>
              </a:rPr>
            </a:br>
            <a:r>
              <a:rPr lang="en-US" sz="3100" dirty="0" smtClean="0">
                <a:solidFill>
                  <a:schemeClr val="accent1">
                    <a:lumMod val="75000"/>
                  </a:schemeClr>
                </a:solidFill>
              </a:rPr>
              <a:t>We will study the e-Commerce success of </a:t>
            </a:r>
            <a:r>
              <a:rPr lang="en-US" sz="3100" dirty="0">
                <a:solidFill>
                  <a:schemeClr val="accent1">
                    <a:lumMod val="75000"/>
                  </a:schemeClr>
                </a:solidFill>
              </a:rPr>
              <a:t>the </a:t>
            </a:r>
            <a:r>
              <a:rPr lang="en-US" sz="3100" dirty="0" smtClean="0">
                <a:solidFill>
                  <a:schemeClr val="accent1">
                    <a:lumMod val="75000"/>
                  </a:schemeClr>
                </a:solidFill>
              </a:rPr>
              <a:t>firm Answers.com</a:t>
            </a:r>
            <a:r>
              <a:rPr lang="en-US" sz="3100" dirty="0">
                <a:solidFill>
                  <a:schemeClr val="accent1">
                    <a:lumMod val="75000"/>
                  </a:schemeClr>
                </a:solidFill>
              </a:rPr>
              <a:t>, with its use of Google </a:t>
            </a:r>
            <a:r>
              <a:rPr lang="en-US" sz="3100" dirty="0" smtClean="0">
                <a:solidFill>
                  <a:schemeClr val="accent1">
                    <a:lumMod val="75000"/>
                  </a:schemeClr>
                </a:solidFill>
              </a:rPr>
              <a:t>AdSense. </a:t>
            </a:r>
            <a:br>
              <a:rPr lang="en-US" sz="3100" dirty="0" smtClean="0">
                <a:solidFill>
                  <a:schemeClr val="accent1">
                    <a:lumMod val="75000"/>
                  </a:schemeClr>
                </a:solidFill>
              </a:rPr>
            </a:br>
            <a:r>
              <a:rPr lang="en-US" sz="1800" dirty="0" smtClean="0">
                <a:solidFill>
                  <a:schemeClr val="accent1">
                    <a:lumMod val="75000"/>
                  </a:schemeClr>
                </a:solidFill>
              </a:rPr>
              <a:t/>
            </a:r>
            <a:br>
              <a:rPr lang="en-US" sz="1800" dirty="0" smtClean="0">
                <a:solidFill>
                  <a:schemeClr val="accent1">
                    <a:lumMod val="75000"/>
                  </a:schemeClr>
                </a:solidFill>
              </a:rPr>
            </a:br>
            <a:r>
              <a:rPr lang="en-US" sz="3100" dirty="0" smtClean="0">
                <a:solidFill>
                  <a:schemeClr val="accent1">
                    <a:lumMod val="75000"/>
                  </a:schemeClr>
                </a:solidFill>
              </a:rPr>
              <a:t>We will follow </a:t>
            </a:r>
            <a:r>
              <a:rPr lang="en-US" sz="3100" dirty="0">
                <a:solidFill>
                  <a:schemeClr val="accent1">
                    <a:lumMod val="75000"/>
                  </a:schemeClr>
                </a:solidFill>
              </a:rPr>
              <a:t>how Answers.com managed change to both its business model and technology infrastructure to provide an e commerce solution</a:t>
            </a:r>
            <a:r>
              <a:rPr lang="en-US" sz="3100" dirty="0" smtClean="0">
                <a:solidFill>
                  <a:schemeClr val="accent1">
                    <a:lumMod val="75000"/>
                  </a:schemeClr>
                </a:solidFill>
              </a:rPr>
              <a:t>.</a:t>
            </a:r>
            <a:br>
              <a:rPr lang="en-US" sz="3100" dirty="0" smtClean="0">
                <a:solidFill>
                  <a:schemeClr val="accent1">
                    <a:lumMod val="75000"/>
                  </a:schemeClr>
                </a:solidFill>
              </a:rPr>
            </a:br>
            <a:r>
              <a:rPr lang="en-US" sz="3100" dirty="0" smtClean="0">
                <a:solidFill>
                  <a:schemeClr val="accent1">
                    <a:lumMod val="75000"/>
                  </a:schemeClr>
                </a:solidFill>
              </a:rPr>
              <a:t> </a:t>
            </a:r>
            <a:endParaRPr lang="en-US" sz="1200" dirty="0">
              <a:solidFill>
                <a:schemeClr val="accent1">
                  <a:lumMod val="75000"/>
                </a:schemeClr>
              </a:solidFill>
            </a:endParaRPr>
          </a:p>
        </p:txBody>
      </p:sp>
    </p:spTree>
    <p:extLst>
      <p:ext uri="{BB962C8B-B14F-4D97-AF65-F5344CB8AC3E}">
        <p14:creationId xmlns:p14="http://schemas.microsoft.com/office/powerpoint/2010/main" val="161574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1065212" y="228600"/>
            <a:ext cx="9677398" cy="6553200"/>
          </a:xfrm>
        </p:spPr>
        <p:txBody>
          <a:bodyPr>
            <a:normAutofit fontScale="90000"/>
          </a:bodyPr>
          <a:lstStyle/>
          <a:p>
            <a:pPr algn="ctr">
              <a:lnSpc>
                <a:spcPct val="100000"/>
              </a:lnSpc>
              <a:spcAft>
                <a:spcPts val="1800"/>
              </a:spcAft>
            </a:pPr>
            <a:r>
              <a:rPr lang="en-US" sz="3000" dirty="0" smtClean="0"/>
              <a:t>Google </a:t>
            </a:r>
            <a:r>
              <a:rPr lang="en-US" sz="3000" dirty="0" smtClean="0">
                <a:solidFill>
                  <a:schemeClr val="accent1">
                    <a:lumMod val="75000"/>
                  </a:schemeClr>
                </a:solidFill>
              </a:rPr>
              <a:t>AdWords</a:t>
            </a:r>
            <a:r>
              <a:rPr lang="en-US" sz="3000" dirty="0" smtClean="0"/>
              <a:t> and Google </a:t>
            </a:r>
            <a:r>
              <a:rPr lang="en-US" sz="3000" dirty="0" smtClean="0">
                <a:solidFill>
                  <a:schemeClr val="accent1">
                    <a:lumMod val="75000"/>
                  </a:schemeClr>
                </a:solidFill>
              </a:rPr>
              <a:t>AdSense</a:t>
            </a:r>
            <a:r>
              <a:rPr lang="en-US" sz="3000" dirty="0" smtClean="0"/>
              <a:t> are acquired at </a:t>
            </a:r>
            <a:r>
              <a:rPr lang="en-US" sz="3000" dirty="0" smtClean="0">
                <a:hlinkClick r:id="rId3"/>
              </a:rPr>
              <a:t>http</a:t>
            </a:r>
            <a:r>
              <a:rPr lang="en-US" sz="3000" dirty="0">
                <a:hlinkClick r:id="rId3"/>
              </a:rPr>
              <a:t>://</a:t>
            </a:r>
            <a:r>
              <a:rPr lang="en-US" sz="3000" dirty="0" smtClean="0">
                <a:hlinkClick r:id="rId3"/>
              </a:rPr>
              <a:t>www.google.com/ads</a:t>
            </a:r>
            <a:r>
              <a:rPr lang="en-US" sz="3000" dirty="0" smtClean="0"/>
              <a:t> </a:t>
            </a: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3200" dirty="0" smtClean="0"/>
              <a:t/>
            </a:r>
            <a:br>
              <a:rPr lang="en-US" sz="3200" dirty="0" smtClean="0"/>
            </a:br>
            <a:r>
              <a:rPr lang="en-US" sz="3200" dirty="0"/>
              <a:t/>
            </a:r>
            <a:br>
              <a:rPr lang="en-US" sz="3200" dirty="0"/>
            </a:br>
            <a:r>
              <a:rPr lang="en-US" sz="1800" dirty="0" smtClean="0"/>
              <a:t>(</a:t>
            </a:r>
            <a:r>
              <a:rPr lang="en-US" sz="1800" dirty="0"/>
              <a:t>Google Inc., 2015</a:t>
            </a:r>
            <a:r>
              <a:rPr lang="en-US" sz="1800" dirty="0" smtClean="0"/>
              <a:t>)</a:t>
            </a:r>
            <a:endParaRPr lang="en-US" sz="1800" dirty="0">
              <a:solidFill>
                <a:schemeClr val="accent1">
                  <a:lumMod val="75000"/>
                </a:schemeClr>
              </a:solidFill>
            </a:endParaRPr>
          </a:p>
        </p:txBody>
      </p:sp>
      <p:pic>
        <p:nvPicPr>
          <p:cNvPr id="3" name="Picture 2"/>
          <p:cNvPicPr/>
          <p:nvPr/>
        </p:nvPicPr>
        <p:blipFill>
          <a:blip r:embed="rId4"/>
          <a:stretch>
            <a:fillRect/>
          </a:stretch>
        </p:blipFill>
        <p:spPr>
          <a:xfrm>
            <a:off x="3389311" y="1295400"/>
            <a:ext cx="5029200" cy="5105400"/>
          </a:xfrm>
          <a:prstGeom prst="rect">
            <a:avLst/>
          </a:prstGeom>
        </p:spPr>
      </p:pic>
    </p:spTree>
    <p:extLst>
      <p:ext uri="{BB962C8B-B14F-4D97-AF65-F5344CB8AC3E}">
        <p14:creationId xmlns:p14="http://schemas.microsoft.com/office/powerpoint/2010/main" val="372597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3"/>
          <a:srcRect r="8915" b="48062"/>
          <a:stretch/>
        </p:blipFill>
        <p:spPr>
          <a:xfrm>
            <a:off x="0" y="0"/>
            <a:ext cx="6553200" cy="5486400"/>
          </a:xfrm>
          <a:prstGeom prst="rect">
            <a:avLst/>
          </a:prstGeom>
        </p:spPr>
      </p:pic>
      <p:sp>
        <p:nvSpPr>
          <p:cNvPr id="7" name="Title 1"/>
          <p:cNvSpPr>
            <a:spLocks noGrp="1"/>
          </p:cNvSpPr>
          <p:nvPr>
            <p:ph type="ctrTitle"/>
          </p:nvPr>
        </p:nvSpPr>
        <p:spPr>
          <a:xfrm>
            <a:off x="6018212" y="377024"/>
            <a:ext cx="5791200" cy="6099976"/>
          </a:xfrm>
          <a:solidFill>
            <a:schemeClr val="bg1"/>
          </a:solidFill>
        </p:spPr>
        <p:txBody>
          <a:bodyPr>
            <a:normAutofit fontScale="90000"/>
          </a:bodyPr>
          <a:lstStyle/>
          <a:p>
            <a:pPr algn="ctr"/>
            <a:r>
              <a:rPr lang="en-US" sz="3200" dirty="0"/>
              <a:t>Google </a:t>
            </a:r>
            <a:r>
              <a:rPr lang="en-US" sz="3200" dirty="0" smtClean="0">
                <a:solidFill>
                  <a:schemeClr val="accent1">
                    <a:lumMod val="75000"/>
                  </a:schemeClr>
                </a:solidFill>
              </a:rPr>
              <a:t>AdWords</a:t>
            </a:r>
            <a:r>
              <a:rPr lang="en-US" sz="3200" dirty="0" smtClean="0"/>
              <a:t> service is Google’s </a:t>
            </a:r>
            <a:r>
              <a:rPr lang="en-US" sz="3200" dirty="0"/>
              <a:t>main revenue </a:t>
            </a:r>
            <a:r>
              <a:rPr lang="en-US" sz="3200" dirty="0" smtClean="0"/>
              <a:t>stream. </a:t>
            </a:r>
            <a:br>
              <a:rPr lang="en-US" sz="3200" dirty="0" smtClean="0"/>
            </a:br>
            <a:r>
              <a:rPr lang="en-US" sz="3200" dirty="0" smtClean="0"/>
              <a:t/>
            </a:r>
            <a:br>
              <a:rPr lang="en-US" sz="3200" dirty="0" smtClean="0"/>
            </a:br>
            <a:r>
              <a:rPr lang="en-US" sz="3200" dirty="0" smtClean="0"/>
              <a:t>Marketers </a:t>
            </a:r>
            <a:r>
              <a:rPr lang="en-US" sz="3200" dirty="0"/>
              <a:t>bid for keywords on Google’s </a:t>
            </a:r>
            <a:r>
              <a:rPr lang="en-US" sz="3200" dirty="0" smtClean="0"/>
              <a:t>search engine, </a:t>
            </a:r>
            <a:br>
              <a:rPr lang="en-US" sz="3200" dirty="0" smtClean="0"/>
            </a:br>
            <a:r>
              <a:rPr lang="en-US" sz="3200" dirty="0" smtClean="0"/>
              <a:t>for a spot as a related sponsored </a:t>
            </a:r>
            <a:r>
              <a:rPr lang="en-US" sz="3200" dirty="0"/>
              <a:t>result</a:t>
            </a:r>
            <a:r>
              <a:rPr lang="en-US" sz="3200" dirty="0" smtClean="0"/>
              <a:t>.</a:t>
            </a:r>
            <a:br>
              <a:rPr lang="en-US" sz="3200" dirty="0" smtClean="0"/>
            </a:br>
            <a:r>
              <a:rPr lang="en-US" sz="3200" dirty="0"/>
              <a:t/>
            </a:r>
            <a:br>
              <a:rPr lang="en-US" sz="3200" dirty="0"/>
            </a:br>
            <a:r>
              <a:rPr lang="en-US" sz="3200" dirty="0" smtClean="0"/>
              <a:t>“Be </a:t>
            </a:r>
            <a:r>
              <a:rPr lang="en-US" sz="3200" dirty="0"/>
              <a:t>seen by customers </a:t>
            </a:r>
            <a:r>
              <a:rPr lang="en-US" sz="3200" dirty="0" smtClean="0"/>
              <a:t/>
            </a:r>
            <a:br>
              <a:rPr lang="en-US" sz="3200" dirty="0" smtClean="0"/>
            </a:br>
            <a:r>
              <a:rPr lang="en-US" sz="3200" dirty="0" smtClean="0"/>
              <a:t>at </a:t>
            </a:r>
            <a:r>
              <a:rPr lang="en-US" sz="3200" dirty="0"/>
              <a:t>the very moment that they’re searching on Google for the things you offer. And only pay when they click to visit your website or </a:t>
            </a:r>
            <a:r>
              <a:rPr lang="en-US" sz="3200" dirty="0" smtClean="0"/>
              <a:t>call.”</a:t>
            </a:r>
            <a:br>
              <a:rPr lang="en-US" sz="3200" dirty="0" smtClean="0"/>
            </a:br>
            <a:r>
              <a:rPr lang="en-US" sz="3200" dirty="0"/>
              <a:t/>
            </a:r>
            <a:br>
              <a:rPr lang="en-US" sz="3200" dirty="0"/>
            </a:br>
            <a:r>
              <a:rPr lang="en-US" sz="1800" dirty="0" smtClean="0"/>
              <a:t>(</a:t>
            </a:r>
            <a:r>
              <a:rPr lang="en-US" sz="1800" dirty="0"/>
              <a:t>Google Inc., 2015</a:t>
            </a:r>
            <a:r>
              <a:rPr lang="en-US" sz="1800" dirty="0" smtClean="0"/>
              <a:t>)</a:t>
            </a:r>
            <a:br>
              <a:rPr lang="en-US" sz="1800" dirty="0" smtClean="0"/>
            </a:br>
            <a:endParaRPr lang="en-US" sz="1800" dirty="0">
              <a:solidFill>
                <a:schemeClr val="accent1">
                  <a:lumMod val="75000"/>
                </a:schemeClr>
              </a:solidFill>
            </a:endParaRPr>
          </a:p>
        </p:txBody>
      </p:sp>
      <p:sp>
        <p:nvSpPr>
          <p:cNvPr id="2" name="Oval Callout 1"/>
          <p:cNvSpPr/>
          <p:nvPr/>
        </p:nvSpPr>
        <p:spPr>
          <a:xfrm flipV="1">
            <a:off x="5561012" y="3581400"/>
            <a:ext cx="6248400" cy="2895600"/>
          </a:xfrm>
          <a:prstGeom prst="wedgeEllipseCallout">
            <a:avLst>
              <a:gd name="adj1" fmla="val -96676"/>
              <a:gd name="adj2" fmla="val 8093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199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5638800"/>
          </a:xfrm>
          <a:prstGeom prst="rect">
            <a:avLst/>
          </a:prstGeom>
          <a:solidFill>
            <a:schemeClr val="bg1"/>
          </a:solidFill>
        </p:spPr>
        <p:txBody>
          <a:bodyPr vert="horz" lIns="91440" tIns="45720" rIns="91440" bIns="45720" rtlCol="0" anchor="b">
            <a:normAutofit fontScale="90000" lnSpcReduction="20000"/>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r>
              <a:rPr lang="en-US" sz="3200" dirty="0" smtClean="0"/>
              <a:t>In 2000, advertisers were allowed to bid for placement of short text ads on their search engine results, initially with Goto.com (later Overture).</a:t>
            </a:r>
            <a:br>
              <a:rPr lang="en-US" sz="3200" dirty="0" smtClean="0"/>
            </a:br>
            <a:r>
              <a:rPr lang="en-US" sz="3200" dirty="0" smtClean="0"/>
              <a:t/>
            </a:r>
            <a:br>
              <a:rPr lang="en-US" sz="3200" dirty="0" smtClean="0"/>
            </a:br>
            <a:r>
              <a:rPr lang="en-US" sz="3200" dirty="0" smtClean="0"/>
              <a:t>In 2003, Google started its AdWords program on Google search results. </a:t>
            </a:r>
            <a:br>
              <a:rPr lang="en-US" sz="3200" dirty="0" smtClean="0"/>
            </a:br>
            <a:r>
              <a:rPr lang="en-US" sz="3200" dirty="0" smtClean="0"/>
              <a:t/>
            </a:r>
            <a:br>
              <a:rPr lang="en-US" sz="3200" dirty="0" smtClean="0"/>
            </a:br>
            <a:r>
              <a:rPr lang="en-US" sz="3200" dirty="0" smtClean="0"/>
              <a:t>Spectacular 20%–25% annual increase in Internet advertising revenues has helped search engines transform themselves into major shopping tools and created a new industry called “search engine marketing.</a:t>
            </a:r>
            <a:br>
              <a:rPr lang="en-US" sz="3200" dirty="0" smtClean="0"/>
            </a:br>
            <a:r>
              <a:rPr lang="en-US" sz="3200" dirty="0" smtClean="0"/>
              <a:t/>
            </a:r>
            <a:br>
              <a:rPr lang="en-US" sz="3200" dirty="0" smtClean="0"/>
            </a:br>
            <a:r>
              <a:rPr lang="en-US" sz="3200" dirty="0" smtClean="0"/>
              <a:t>Users enter a search term at Google, Bing, Yahoo and receive two types of listings: </a:t>
            </a:r>
            <a:br>
              <a:rPr lang="en-US" sz="3200" dirty="0" smtClean="0"/>
            </a:br>
            <a:r>
              <a:rPr lang="en-US" sz="3200" dirty="0" smtClean="0"/>
              <a:t> - sponsored links, for which advertisers have paid to be listed</a:t>
            </a:r>
            <a:br>
              <a:rPr lang="en-US" sz="3200" dirty="0" smtClean="0"/>
            </a:br>
            <a:r>
              <a:rPr lang="en-US" sz="3200" dirty="0" smtClean="0"/>
              <a:t> - unsponsored “organic” search results. </a:t>
            </a:r>
            <a:r>
              <a:rPr lang="en-US" sz="3200" dirty="0"/>
              <a:t/>
            </a:r>
            <a:br>
              <a:rPr lang="en-US" sz="3200" dirty="0"/>
            </a:br>
            <a:endParaRPr lang="en-US" sz="3200" dirty="0" smtClean="0"/>
          </a:p>
          <a:p>
            <a:r>
              <a:rPr lang="en-US" sz="3200" dirty="0" smtClean="0"/>
              <a:t>The </a:t>
            </a:r>
            <a:r>
              <a:rPr lang="en-US" sz="3200" dirty="0"/>
              <a:t>‘cost per click’ </a:t>
            </a:r>
            <a:r>
              <a:rPr lang="en-US" sz="3200" dirty="0" smtClean="0"/>
              <a:t>mechanism is also </a:t>
            </a:r>
            <a:r>
              <a:rPr lang="en-US" sz="3200" dirty="0"/>
              <a:t>used by social media platforms such as Pinterest’s Promoted Pins in 2014 and Twitter’s Promoted </a:t>
            </a:r>
            <a:r>
              <a:rPr lang="en-US" sz="3200" dirty="0" smtClean="0"/>
              <a:t>Tweets.</a:t>
            </a:r>
            <a:br>
              <a:rPr lang="en-US" sz="3200" dirty="0" smtClean="0"/>
            </a:br>
            <a:r>
              <a:rPr lang="en-US" sz="3200" dirty="0" smtClean="0"/>
              <a:t/>
            </a:r>
            <a:br>
              <a:rPr lang="en-US" sz="3200" dirty="0" smtClean="0"/>
            </a:br>
            <a:r>
              <a:rPr lang="en-US" sz="1800" dirty="0" smtClean="0"/>
              <a:t>(Google Inc., 2015)</a:t>
            </a:r>
            <a:endParaRPr lang="en-US" sz="1800" dirty="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 </a:t>
            </a:r>
            <a:r>
              <a:rPr lang="en-US" sz="3200" dirty="0" smtClean="0">
                <a:solidFill>
                  <a:schemeClr val="accent1">
                    <a:lumMod val="75000"/>
                  </a:schemeClr>
                </a:solidFill>
              </a:rPr>
              <a:t>AdWords</a:t>
            </a:r>
            <a:r>
              <a:rPr lang="en-US" sz="3200" dirty="0" smtClean="0"/>
              <a:t> Service </a:t>
            </a:r>
            <a:endParaRPr lang="en-US" sz="1800" dirty="0">
              <a:solidFill>
                <a:schemeClr val="accent1">
                  <a:lumMod val="75000"/>
                </a:schemeClr>
              </a:solidFill>
            </a:endParaRPr>
          </a:p>
        </p:txBody>
      </p:sp>
    </p:spTree>
    <p:extLst>
      <p:ext uri="{BB962C8B-B14F-4D97-AF65-F5344CB8AC3E}">
        <p14:creationId xmlns:p14="http://schemas.microsoft.com/office/powerpoint/2010/main" val="27627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5638800"/>
          </a:xfrm>
          <a:prstGeom prst="rect">
            <a:avLst/>
          </a:prstGeom>
          <a:solidFill>
            <a:schemeClr val="bg1"/>
          </a:solidFill>
        </p:spPr>
        <p:txBody>
          <a:bodyPr vert="horz" lIns="91440" tIns="45720" rIns="91440" bIns="45720" rtlCol="0" anchor="b">
            <a:normAutofit fontScale="82500" lnSpcReduction="20000"/>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3200" dirty="0"/>
              <a:t>Google has upgraded its AdWords service to </a:t>
            </a:r>
            <a:r>
              <a:rPr lang="en-US" sz="3200" dirty="0" smtClean="0"/>
              <a:t>the </a:t>
            </a:r>
            <a:r>
              <a:rPr lang="en-US" sz="3200" dirty="0"/>
              <a:t>new </a:t>
            </a:r>
            <a:r>
              <a:rPr lang="en-US" sz="3200" dirty="0" smtClean="0"/>
              <a:t>service, called </a:t>
            </a:r>
            <a:r>
              <a:rPr lang="en-US" sz="3200" dirty="0"/>
              <a:t>Enhanced AdWords. </a:t>
            </a:r>
            <a:endParaRPr lang="en-US" sz="3200" dirty="0" smtClean="0"/>
          </a:p>
          <a:p>
            <a:pPr>
              <a:lnSpc>
                <a:spcPct val="100000"/>
              </a:lnSpc>
            </a:pPr>
            <a:endParaRPr lang="en-US" sz="3200" dirty="0"/>
          </a:p>
          <a:p>
            <a:pPr>
              <a:lnSpc>
                <a:spcPct val="100000"/>
              </a:lnSpc>
            </a:pPr>
            <a:r>
              <a:rPr lang="en-US" sz="3200" dirty="0" smtClean="0"/>
              <a:t>It optimizes </a:t>
            </a:r>
            <a:r>
              <a:rPr lang="en-US" sz="3200" dirty="0"/>
              <a:t>ads for user contexts and devices, and to </a:t>
            </a:r>
            <a:r>
              <a:rPr lang="en-US" sz="3200" dirty="0" smtClean="0"/>
              <a:t>provides </a:t>
            </a:r>
            <a:r>
              <a:rPr lang="en-US" sz="3200" dirty="0"/>
              <a:t>management of campaigns across </a:t>
            </a:r>
            <a:r>
              <a:rPr lang="en-US" sz="3200" dirty="0" smtClean="0"/>
              <a:t>mobile </a:t>
            </a:r>
            <a:r>
              <a:rPr lang="en-US" sz="3200" dirty="0"/>
              <a:t>and desktop devices</a:t>
            </a:r>
            <a:r>
              <a:rPr lang="en-US" sz="3200" dirty="0" smtClean="0"/>
              <a:t>.</a:t>
            </a:r>
          </a:p>
          <a:p>
            <a:pPr>
              <a:lnSpc>
                <a:spcPct val="100000"/>
              </a:lnSpc>
            </a:pPr>
            <a:endParaRPr lang="en-US" sz="3200" dirty="0"/>
          </a:p>
          <a:p>
            <a:pPr>
              <a:lnSpc>
                <a:spcPct val="100000"/>
              </a:lnSpc>
            </a:pPr>
            <a:r>
              <a:rPr lang="en-US" sz="3200" dirty="0" smtClean="0"/>
              <a:t>For </a:t>
            </a:r>
            <a:r>
              <a:rPr lang="en-US" sz="3200" dirty="0"/>
              <a:t>instance, if a customer searches for “pizza” on a desktop PC from work at 1 PM, he or she would be shown restaurants nearby and a quick order form. </a:t>
            </a:r>
            <a:endParaRPr lang="en-US" sz="3200" dirty="0" smtClean="0"/>
          </a:p>
          <a:p>
            <a:pPr>
              <a:lnSpc>
                <a:spcPct val="100000"/>
              </a:lnSpc>
            </a:pPr>
            <a:r>
              <a:rPr lang="en-US" sz="3200" dirty="0" smtClean="0"/>
              <a:t>If </a:t>
            </a:r>
            <a:r>
              <a:rPr lang="en-US" sz="3200" dirty="0"/>
              <a:t>the customer searched for “pizza” at 8 PM on a smartphone within a half-mile of a pizza restaurant, he or she might be shown a click-to-call phone number and directions to the restaurant. </a:t>
            </a:r>
            <a:endParaRPr lang="en-US" sz="3200" dirty="0" smtClean="0"/>
          </a:p>
          <a:p>
            <a:pPr>
              <a:lnSpc>
                <a:spcPct val="100000"/>
              </a:lnSpc>
            </a:pPr>
            <a:endParaRPr lang="en-US" sz="3200" dirty="0"/>
          </a:p>
          <a:p>
            <a:pPr>
              <a:lnSpc>
                <a:spcPct val="100000"/>
              </a:lnSpc>
            </a:pPr>
            <a:r>
              <a:rPr lang="en-US" sz="3200" dirty="0" smtClean="0"/>
              <a:t>Pizza </a:t>
            </a:r>
            <a:r>
              <a:rPr lang="en-US" sz="3200" dirty="0"/>
              <a:t>restaurants pay Google for the chance to show up in these searches. </a:t>
            </a:r>
            <a:endParaRPr lang="en-US" sz="3200" dirty="0" smtClean="0"/>
          </a:p>
          <a:p>
            <a:pPr>
              <a:lnSpc>
                <a:spcPct val="100000"/>
              </a:lnSpc>
            </a:pPr>
            <a:r>
              <a:rPr lang="en-US" sz="3200" dirty="0"/>
              <a:t/>
            </a:r>
            <a:br>
              <a:rPr lang="en-US" sz="3200" dirty="0"/>
            </a:br>
            <a:endParaRPr lang="en-US" sz="3200" dirty="0" smtClean="0"/>
          </a:p>
          <a:p>
            <a:pPr>
              <a:lnSpc>
                <a:spcPct val="100000"/>
              </a:lnSpc>
            </a:pPr>
            <a:r>
              <a:rPr lang="en-US" sz="1800" dirty="0" smtClean="0"/>
              <a:t>(</a:t>
            </a:r>
            <a:r>
              <a:rPr lang="en-US" sz="1800" dirty="0"/>
              <a:t>Google Inc., 2015</a:t>
            </a:r>
            <a:r>
              <a:rPr lang="en-US" sz="1800" dirty="0" smtClean="0"/>
              <a:t>)</a:t>
            </a:r>
            <a:endParaRPr lang="en-US" sz="1800" dirty="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 </a:t>
            </a:r>
            <a:r>
              <a:rPr lang="en-US" sz="3200" dirty="0" smtClean="0">
                <a:solidFill>
                  <a:schemeClr val="accent1">
                    <a:lumMod val="75000"/>
                  </a:schemeClr>
                </a:solidFill>
              </a:rPr>
              <a:t>AdWords</a:t>
            </a:r>
            <a:r>
              <a:rPr lang="en-US" sz="3200" dirty="0" smtClean="0"/>
              <a:t> Service </a:t>
            </a:r>
            <a:endParaRPr lang="en-US" sz="1800" dirty="0">
              <a:solidFill>
                <a:schemeClr val="accent1">
                  <a:lumMod val="75000"/>
                </a:schemeClr>
              </a:solidFill>
            </a:endParaRPr>
          </a:p>
        </p:txBody>
      </p:sp>
    </p:spTree>
    <p:extLst>
      <p:ext uri="{BB962C8B-B14F-4D97-AF65-F5344CB8AC3E}">
        <p14:creationId xmlns:p14="http://schemas.microsoft.com/office/powerpoint/2010/main" val="9079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0" y="-1325"/>
            <a:ext cx="6544849" cy="5486400"/>
          </a:xfrm>
          <a:prstGeom prst="rect">
            <a:avLst/>
          </a:prstGeom>
        </p:spPr>
      </p:pic>
      <p:sp>
        <p:nvSpPr>
          <p:cNvPr id="7" name="Title 1"/>
          <p:cNvSpPr>
            <a:spLocks noGrp="1"/>
          </p:cNvSpPr>
          <p:nvPr>
            <p:ph type="ctrTitle"/>
          </p:nvPr>
        </p:nvSpPr>
        <p:spPr>
          <a:xfrm>
            <a:off x="6016625" y="533399"/>
            <a:ext cx="5791200" cy="5943601"/>
          </a:xfrm>
          <a:solidFill>
            <a:schemeClr val="bg1"/>
          </a:solidFill>
        </p:spPr>
        <p:txBody>
          <a:bodyPr>
            <a:normAutofit/>
          </a:bodyPr>
          <a:lstStyle/>
          <a:p>
            <a:pPr algn="ctr"/>
            <a:r>
              <a:rPr lang="en-US" sz="3200" dirty="0"/>
              <a:t>Google </a:t>
            </a:r>
            <a:r>
              <a:rPr lang="en-US" sz="3200" dirty="0" smtClean="0">
                <a:solidFill>
                  <a:schemeClr val="accent1">
                    <a:lumMod val="75000"/>
                  </a:schemeClr>
                </a:solidFill>
              </a:rPr>
              <a:t>AdSense</a:t>
            </a:r>
            <a:r>
              <a:rPr lang="en-US" sz="3200" dirty="0" smtClean="0"/>
              <a:t> is </a:t>
            </a:r>
            <a:r>
              <a:rPr lang="en-US" sz="3200" dirty="0"/>
              <a:t>a free, simple way to earn money by displaying targeted ads next to your online </a:t>
            </a:r>
            <a:r>
              <a:rPr lang="en-US" sz="3200" dirty="0" smtClean="0"/>
              <a:t>content.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You </a:t>
            </a:r>
            <a:r>
              <a:rPr lang="en-US" sz="3200" dirty="0"/>
              <a:t>can show relevant and engaging ads to your site visitors and even customize the look and feel of ads to match your </a:t>
            </a:r>
            <a:r>
              <a:rPr lang="en-US" sz="3200" dirty="0" smtClean="0"/>
              <a:t>website.</a:t>
            </a:r>
            <a:br>
              <a:rPr lang="en-US" sz="3200" dirty="0" smtClean="0"/>
            </a:br>
            <a:r>
              <a:rPr lang="en-US" sz="3200" dirty="0"/>
              <a:t/>
            </a:r>
            <a:br>
              <a:rPr lang="en-US" sz="3200" dirty="0"/>
            </a:br>
            <a:r>
              <a:rPr lang="en-US" sz="1800" dirty="0" smtClean="0"/>
              <a:t>(</a:t>
            </a:r>
            <a:r>
              <a:rPr lang="en-US" sz="1800" dirty="0"/>
              <a:t>Google Inc., 2015</a:t>
            </a:r>
            <a:r>
              <a:rPr lang="en-US" sz="1800" dirty="0" smtClean="0"/>
              <a:t>)</a:t>
            </a:r>
            <a:br>
              <a:rPr lang="en-US" sz="1800" dirty="0" smtClean="0"/>
            </a:br>
            <a:r>
              <a:rPr lang="en-US" sz="1800" dirty="0" smtClean="0"/>
              <a:t/>
            </a:r>
            <a:br>
              <a:rPr lang="en-US" sz="1800" dirty="0" smtClean="0"/>
            </a:br>
            <a:endParaRPr lang="en-US" sz="1800" dirty="0">
              <a:solidFill>
                <a:schemeClr val="accent1">
                  <a:lumMod val="75000"/>
                </a:schemeClr>
              </a:solidFill>
            </a:endParaRPr>
          </a:p>
        </p:txBody>
      </p:sp>
      <p:sp>
        <p:nvSpPr>
          <p:cNvPr id="2" name="Oval Callout 1"/>
          <p:cNvSpPr/>
          <p:nvPr/>
        </p:nvSpPr>
        <p:spPr>
          <a:xfrm flipV="1">
            <a:off x="5634700" y="2971800"/>
            <a:ext cx="6553200" cy="3199074"/>
          </a:xfrm>
          <a:prstGeom prst="wedgeEllipseCallout">
            <a:avLst>
              <a:gd name="adj1" fmla="val -99103"/>
              <a:gd name="adj2" fmla="val 9961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66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3212" y="914400"/>
            <a:ext cx="11506200" cy="5638800"/>
          </a:xfrm>
          <a:prstGeom prst="rect">
            <a:avLst/>
          </a:prstGeom>
          <a:solidFill>
            <a:schemeClr val="bg1"/>
          </a:solidFill>
        </p:spPr>
        <p:txBody>
          <a:bodyPr vert="horz" lIns="91440" tIns="45720" rIns="91440" bIns="45720" rtlCol="0" anchor="b">
            <a:normAutofit fontScale="97500"/>
          </a:bodyPr>
          <a:lstStyle>
            <a:lvl1pPr algn="l" defTabSz="914400" rtl="0" eaLnBrk="1" latinLnBrk="0" hangingPunct="1">
              <a:lnSpc>
                <a:spcPct val="80000"/>
              </a:lnSpc>
              <a:spcBef>
                <a:spcPct val="0"/>
              </a:spcBef>
              <a:buNone/>
              <a:defRPr sz="5400" b="1" kern="1200">
                <a:solidFill>
                  <a:schemeClr val="accent1"/>
                </a:solidFill>
                <a:latin typeface="+mj-lt"/>
                <a:ea typeface="+mj-ea"/>
                <a:cs typeface="+mj-cs"/>
              </a:defRPr>
            </a:lvl1pPr>
          </a:lstStyle>
          <a:p>
            <a:pPr>
              <a:lnSpc>
                <a:spcPct val="100000"/>
              </a:lnSpc>
            </a:pPr>
            <a:r>
              <a:rPr lang="en-US" sz="3200" dirty="0"/>
              <a:t>Bloggers often sign up for Google’s AdSense program to attract advertisers to their sites. </a:t>
            </a:r>
            <a:endParaRPr lang="en-US" sz="3200" dirty="0" smtClean="0"/>
          </a:p>
          <a:p>
            <a:pPr>
              <a:lnSpc>
                <a:spcPct val="100000"/>
              </a:lnSpc>
            </a:pPr>
            <a:endParaRPr lang="en-US" sz="3200" dirty="0"/>
          </a:p>
          <a:p>
            <a:pPr>
              <a:lnSpc>
                <a:spcPct val="100000"/>
              </a:lnSpc>
            </a:pPr>
            <a:r>
              <a:rPr lang="en-US" sz="3200" dirty="0" smtClean="0"/>
              <a:t>This </a:t>
            </a:r>
            <a:r>
              <a:rPr lang="en-US" sz="3200" dirty="0"/>
              <a:t>is affiliate marketing, a form of marketing where a firm pays a commission (typically between 4% and 20%) to other Web sites (including blogs) for sending customers to their Web site. </a:t>
            </a:r>
            <a:endParaRPr lang="en-US" sz="3200" dirty="0" smtClean="0"/>
          </a:p>
          <a:p>
            <a:pPr>
              <a:lnSpc>
                <a:spcPct val="100000"/>
              </a:lnSpc>
            </a:pPr>
            <a:endParaRPr lang="en-US" sz="3200" dirty="0"/>
          </a:p>
          <a:p>
            <a:pPr>
              <a:lnSpc>
                <a:spcPct val="100000"/>
              </a:lnSpc>
            </a:pPr>
            <a:r>
              <a:rPr lang="en-US" sz="3200" dirty="0" smtClean="0"/>
              <a:t>They </a:t>
            </a:r>
            <a:r>
              <a:rPr lang="en-US" sz="3200" dirty="0"/>
              <a:t>are paid for each click on an ad and sometimes for subsequent purchases made by visitors </a:t>
            </a:r>
            <a:endParaRPr lang="en-US" sz="3200" dirty="0" smtClean="0"/>
          </a:p>
          <a:p>
            <a:pPr>
              <a:lnSpc>
                <a:spcPct val="100000"/>
              </a:lnSpc>
            </a:pPr>
            <a:endParaRPr lang="en-US" sz="3200" dirty="0" smtClean="0"/>
          </a:p>
          <a:p>
            <a:pPr>
              <a:lnSpc>
                <a:spcPct val="100000"/>
              </a:lnSpc>
            </a:pPr>
            <a:r>
              <a:rPr lang="en-US" sz="1800" dirty="0" smtClean="0"/>
              <a:t>(</a:t>
            </a:r>
            <a:r>
              <a:rPr lang="en-US" sz="1800" dirty="0"/>
              <a:t>Google Inc., 2015</a:t>
            </a:r>
            <a:r>
              <a:rPr lang="en-US" sz="1800" dirty="0" smtClean="0"/>
              <a:t>)</a:t>
            </a:r>
            <a:endParaRPr lang="en-US" sz="1800" dirty="0">
              <a:solidFill>
                <a:schemeClr val="accent1">
                  <a:lumMod val="75000"/>
                </a:schemeClr>
              </a:solidFill>
            </a:endParaRPr>
          </a:p>
        </p:txBody>
      </p:sp>
      <p:sp>
        <p:nvSpPr>
          <p:cNvPr id="7" name="Title 1"/>
          <p:cNvSpPr>
            <a:spLocks noGrp="1"/>
          </p:cNvSpPr>
          <p:nvPr>
            <p:ph type="ctrTitle"/>
          </p:nvPr>
        </p:nvSpPr>
        <p:spPr>
          <a:xfrm>
            <a:off x="303212" y="377024"/>
            <a:ext cx="11506200" cy="537376"/>
          </a:xfrm>
          <a:solidFill>
            <a:schemeClr val="bg1"/>
          </a:solidFill>
        </p:spPr>
        <p:txBody>
          <a:bodyPr>
            <a:normAutofit/>
          </a:bodyPr>
          <a:lstStyle/>
          <a:p>
            <a:pPr algn="ctr"/>
            <a:r>
              <a:rPr lang="en-US" sz="3200" dirty="0" smtClean="0"/>
              <a:t>Google </a:t>
            </a:r>
            <a:r>
              <a:rPr lang="en-US" sz="3200" dirty="0" smtClean="0">
                <a:solidFill>
                  <a:schemeClr val="accent1">
                    <a:lumMod val="75000"/>
                  </a:schemeClr>
                </a:solidFill>
              </a:rPr>
              <a:t>AdSense</a:t>
            </a:r>
            <a:r>
              <a:rPr lang="en-US" sz="3200" dirty="0" smtClean="0"/>
              <a:t> Service </a:t>
            </a:r>
            <a:endParaRPr lang="en-US" sz="1800" dirty="0">
              <a:solidFill>
                <a:schemeClr val="accent1">
                  <a:lumMod val="75000"/>
                </a:schemeClr>
              </a:solidFill>
            </a:endParaRPr>
          </a:p>
        </p:txBody>
      </p:sp>
    </p:spTree>
    <p:extLst>
      <p:ext uri="{BB962C8B-B14F-4D97-AF65-F5344CB8AC3E}">
        <p14:creationId xmlns:p14="http://schemas.microsoft.com/office/powerpoint/2010/main" val="97390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6534198" cy="5915068"/>
          </a:xfrm>
          <a:prstGeom prst="rect">
            <a:avLst/>
          </a:prstGeom>
        </p:spPr>
      </p:pic>
      <p:sp>
        <p:nvSpPr>
          <p:cNvPr id="7" name="Title 1"/>
          <p:cNvSpPr>
            <a:spLocks noGrp="1"/>
          </p:cNvSpPr>
          <p:nvPr>
            <p:ph type="ctrTitle"/>
          </p:nvPr>
        </p:nvSpPr>
        <p:spPr>
          <a:xfrm>
            <a:off x="6323012" y="25179"/>
            <a:ext cx="5486400" cy="5889889"/>
          </a:xfrm>
          <a:solidFill>
            <a:schemeClr val="bg1"/>
          </a:solidFill>
        </p:spPr>
        <p:txBody>
          <a:bodyPr>
            <a:normAutofit fontScale="90000"/>
          </a:bodyPr>
          <a:lstStyle/>
          <a:p>
            <a:pPr algn="ctr"/>
            <a:r>
              <a:rPr lang="en-US" sz="3200" dirty="0" smtClean="0"/>
              <a:t>Google Ads – AdSense</a:t>
            </a:r>
            <a:br>
              <a:rPr lang="en-US" sz="3200" dirty="0" smtClean="0"/>
            </a:br>
            <a:r>
              <a:rPr lang="en-US" sz="3200" dirty="0"/>
              <a:t/>
            </a:r>
            <a:br>
              <a:rPr lang="en-US" sz="3200" dirty="0"/>
            </a:br>
            <a:r>
              <a:rPr lang="en-US" sz="4000" dirty="0" smtClean="0"/>
              <a:t>Success stories</a:t>
            </a: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dirty="0" smtClean="0"/>
              <a:t/>
            </a:r>
            <a:br>
              <a:rPr lang="en-US" sz="3200" dirty="0" smtClean="0"/>
            </a:br>
            <a:r>
              <a:rPr lang="en-US" sz="3200" b="0" dirty="0" smtClean="0"/>
              <a:t>Revenue from AdSense </a:t>
            </a:r>
            <a:br>
              <a:rPr lang="en-US" sz="3200" b="0" dirty="0" smtClean="0"/>
            </a:br>
            <a:r>
              <a:rPr lang="en-US" sz="3200" b="0" dirty="0" smtClean="0"/>
              <a:t>has helped </a:t>
            </a:r>
            <a:br>
              <a:rPr lang="en-US" sz="3200" b="0" dirty="0" smtClean="0"/>
            </a:br>
            <a:r>
              <a:rPr lang="en-US" sz="3200" b="0" dirty="0" smtClean="0"/>
              <a:t>Peter </a:t>
            </a:r>
            <a:r>
              <a:rPr lang="en-US" sz="3200" b="0" dirty="0"/>
              <a:t>Horan, </a:t>
            </a:r>
            <a:r>
              <a:rPr lang="en-US" sz="3200" b="0" dirty="0" smtClean="0"/>
              <a:t>President/COO of </a:t>
            </a:r>
            <a:r>
              <a:rPr lang="en-US" sz="3200" u="sng" dirty="0" smtClean="0"/>
              <a:t>Answers.com</a:t>
            </a:r>
            <a:r>
              <a:rPr lang="en-US" sz="3200" b="0" dirty="0" smtClean="0"/>
              <a:t>, </a:t>
            </a:r>
            <a:br>
              <a:rPr lang="en-US" sz="3200" b="0" dirty="0" smtClean="0"/>
            </a:br>
            <a:r>
              <a:rPr lang="en-US" sz="3200" b="0" dirty="0" smtClean="0"/>
              <a:t>grow the site </a:t>
            </a:r>
            <a:br>
              <a:rPr lang="en-US" sz="3200" b="0" dirty="0" smtClean="0"/>
            </a:br>
            <a:r>
              <a:rPr lang="en-US" sz="3200" b="0" dirty="0" smtClean="0"/>
              <a:t>and run a robust mobile business. </a:t>
            </a:r>
            <a:r>
              <a:rPr lang="en-US" sz="3200" b="0" dirty="0"/>
              <a:t/>
            </a:r>
            <a:br>
              <a:rPr lang="en-US" sz="3200" b="0" dirty="0"/>
            </a:br>
            <a:r>
              <a:rPr lang="en-US" sz="3200" b="0" dirty="0"/>
              <a:t/>
            </a:r>
            <a:br>
              <a:rPr lang="en-US" sz="3200" b="0" dirty="0"/>
            </a:br>
            <a:r>
              <a:rPr lang="en-US" sz="1800" b="0" dirty="0" smtClean="0"/>
              <a:t>(</a:t>
            </a:r>
            <a:r>
              <a:rPr lang="en-US" sz="1800" b="0" dirty="0"/>
              <a:t>Google Inc., 2015</a:t>
            </a:r>
            <a:r>
              <a:rPr lang="en-US" sz="1800" b="0" dirty="0" smtClean="0"/>
              <a:t>)</a:t>
            </a:r>
            <a:r>
              <a:rPr lang="en-US" sz="1800" dirty="0" smtClean="0"/>
              <a:t/>
            </a:r>
            <a:br>
              <a:rPr lang="en-US" sz="1800" dirty="0" smtClean="0"/>
            </a:br>
            <a:r>
              <a:rPr lang="en-US" sz="1800" dirty="0"/>
              <a:t/>
            </a:r>
            <a:br>
              <a:rPr lang="en-US" sz="1800" dirty="0"/>
            </a:br>
            <a:endParaRPr lang="en-US" sz="1800" dirty="0">
              <a:solidFill>
                <a:schemeClr val="accent1">
                  <a:lumMod val="75000"/>
                </a:schemeClr>
              </a:solidFill>
            </a:endParaRPr>
          </a:p>
        </p:txBody>
      </p:sp>
      <p:sp>
        <p:nvSpPr>
          <p:cNvPr id="2" name="Oval Callout 1"/>
          <p:cNvSpPr/>
          <p:nvPr/>
        </p:nvSpPr>
        <p:spPr>
          <a:xfrm flipV="1">
            <a:off x="6323012" y="1752600"/>
            <a:ext cx="5486400" cy="4010068"/>
          </a:xfrm>
          <a:prstGeom prst="wedgeEllipseCallout">
            <a:avLst>
              <a:gd name="adj1" fmla="val -96178"/>
              <a:gd name="adj2" fmla="val -3682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91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usiness Contrast 16x9">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usinessContrast">
      <a:dk1>
        <a:srgbClr val="000000"/>
      </a:dk1>
      <a:lt1>
        <a:sysClr val="window" lastClr="FFFFFF"/>
      </a:lt1>
      <a:dk2>
        <a:srgbClr val="000000"/>
      </a:dk2>
      <a:lt2>
        <a:srgbClr val="E5E8E8"/>
      </a:lt2>
      <a:accent1>
        <a:srgbClr val="00AEEF"/>
      </a:accent1>
      <a:accent2>
        <a:srgbClr val="EA428A"/>
      </a:accent2>
      <a:accent3>
        <a:srgbClr val="EED500"/>
      </a:accent3>
      <a:accent4>
        <a:srgbClr val="F5A70D"/>
      </a:accent4>
      <a:accent5>
        <a:srgbClr val="8BCB30"/>
      </a:accent5>
      <a:accent6>
        <a:srgbClr val="9962C1"/>
      </a:accent6>
      <a:hlink>
        <a:srgbClr val="00AEEF"/>
      </a:hlink>
      <a:folHlink>
        <a:srgbClr val="9962C1"/>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F2D0870B-5333-4B89-B14A-85A8EA464D2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658</Words>
  <Application>Microsoft Office PowerPoint</Application>
  <PresentationFormat>Custom</PresentationFormat>
  <Paragraphs>83</Paragraphs>
  <Slides>19</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Aldhabi</vt:lpstr>
      <vt:lpstr>Arial</vt:lpstr>
      <vt:lpstr>Franklin Gothic Medium</vt:lpstr>
      <vt:lpstr>Business Contrast 16x9</vt:lpstr>
      <vt:lpstr>Team Case Study: e-Commerce Success of  Answers.com </vt:lpstr>
      <vt:lpstr>Team Case Study: e-Commerce Success of  Answers.com  We will study the e-Commerce success of the firm Answers.com, with its use of Google AdSense.   We will follow how Answers.com managed change to both its business model and technology infrastructure to provide an e commerce solution.  </vt:lpstr>
      <vt:lpstr>Google AdWords and Google AdSense are acquired at http://www.google.com/ads              (Google Inc., 2015)</vt:lpstr>
      <vt:lpstr>Google AdWords service is Google’s main revenue stream.   Marketers bid for keywords on Google’s search engine,  for a spot as a related sponsored result.  “Be seen by customers  at the very moment that they’re searching on Google for the things you offer. And only pay when they click to visit your website or call.”  (Google Inc., 2015) </vt:lpstr>
      <vt:lpstr>Google AdWords Service </vt:lpstr>
      <vt:lpstr>Google AdWords Service </vt:lpstr>
      <vt:lpstr>Google AdSense is a free, simple way to earn money by displaying targeted ads next to your online content.    You can show relevant and engaging ads to your site visitors and even customize the look and feel of ads to match your website.  (Google Inc., 2015)  </vt:lpstr>
      <vt:lpstr>Google AdSense Service </vt:lpstr>
      <vt:lpstr>Google Ads – AdSense  Success stories    Revenue from AdSense  has helped  Peter Horan, President/COO of Answers.com,  grow the site  and run a robust mobile business.   (Google Inc., 2015)  </vt:lpstr>
      <vt:lpstr>Peter Horan, President/COO  of Answers.com says,  “AdSense is extremely important to our business. People who come to our site are looking for answers to questions that are typically very specific.”   “AdSense presents content that's interesting, relevant and appropriate for our visitors, serving ads that enhance the time the users spend on our site.”  (Google Inc., 2015) </vt:lpstr>
      <vt:lpstr>“From the publisher perspective,  I'm actually earning revenue in a way that improves our users' experience.”   “Over the past ten years,  I've seen AdSense evolve to meet new challenges.   Take mobile, for example:  Users are increasingly using their smartphones and tablets to search for information. It's very important for us to provide them with a great experience.”  (Google Inc., 2015) </vt:lpstr>
      <vt:lpstr>“AdSense has enabled us  to have a robust and profitable mobile business that's growing quickly year on year, and to make big bets moving forward through ads that add to our users' experience.”  “AdSense provides a bedrock monetization solution for your site, and if your site is growing, then AdSense will grow with you.   For our business, there’s nothing as good as AdSense”  (Google Inc., 2015) </vt:lpstr>
      <vt:lpstr>Google Mobile Ads</vt:lpstr>
      <vt:lpstr>Google Mobile Ads</vt:lpstr>
      <vt:lpstr>Google’s Innovations and Technologies</vt:lpstr>
      <vt:lpstr>Google’s Innovations and Technologies</vt:lpstr>
      <vt:lpstr>Conclusion Team Case Study: e-Commerce Success of Answers.com   Answers.com uses AdSense to have a robust and profitable mobile video ad business. Other Google technologies are converging to possibly approach an ‘enjoyable user experience’ while viewing ads.    The recent development of Apple’s next mobile browser to allow users to reduce ads – will be interesting. I believe it’ll be a market shake-out. To compete with a ‘no ads’ user experience  may require an ‘enjoyable user experience’ with ads.  Sometimes on TV, I like the commercials better than the TV show.  And this may be the case with mobile ads in the future.  </vt:lpstr>
      <vt:lpstr>References Team Case Study: e-Commerce Success of Answers.com   Google Inc. (2015, Sep 28). Google Ads.  Retrieved from Google: http://www.google.com/ads/   Horan, P. (2015). Peter Horan, President and COO of Answer.com. (Google, Interviewer)   Laudon, K. C., &amp; Traver, C. G. (2015). E-commerce 2015. Business. Technology. Society. 11th Edition. Pearson Education, Inc.   Django Packages (2015, Sep 2). A directory of reusable apps, sites, tools, and more for your Django projects. Retrieved from https://www.djangopackages.com/grids/g/google-app-engine/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2015-05-13T23:45:13Z</dcterms:created>
  <dcterms:modified xsi:type="dcterms:W3CDTF">2015-09-03T02:55:31Z</dcterms:modified>
  <cp:contentStatus>Final</cp:contentStatus>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TC028952669991</vt:lpwstr>
  </property>
  <property fmtid="{D5CDD505-2E9C-101B-9397-08002B2CF9AE}" pid="3" name="_MarkAsFinal">
    <vt:bool>true</vt:bool>
  </property>
</Properties>
</file>